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82" r:id="rId14"/>
    <p:sldId id="283" r:id="rId15"/>
    <p:sldId id="284" r:id="rId16"/>
    <p:sldId id="285" r:id="rId17"/>
    <p:sldId id="286"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Stolzl 1" panose="020B0604020202020204" charset="0"/>
      <p:regular r:id="rId24"/>
    </p:embeddedFont>
    <p:embeddedFont>
      <p:font typeface="Stolzl 2"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31" autoAdjust="0"/>
  </p:normalViewPr>
  <p:slideViewPr>
    <p:cSldViewPr>
      <p:cViewPr varScale="1">
        <p:scale>
          <a:sx n="42" d="100"/>
          <a:sy n="42" d="100"/>
        </p:scale>
        <p:origin x="52"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12.04.2023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 – Introduction (first) </a:t>
            </a:r>
          </a:p>
          <a:p>
            <a:endParaRPr lang="en-US"/>
          </a:p>
          <a:p>
            <a:r>
              <a:rPr lang="en-US"/>
              <a:t>Hello, my name is xxx and before we begin I wonder whether any of you know who I am or what my role is in xxx school? </a:t>
            </a:r>
          </a:p>
          <a:p>
            <a:endParaRPr lang="en-US"/>
          </a:p>
          <a:p>
            <a:r>
              <a:rPr lang="en-US"/>
              <a:t>Children contribute ideas </a:t>
            </a:r>
          </a:p>
          <a:p>
            <a:endParaRPr lang="en-US"/>
          </a:p>
          <a:p>
            <a:r>
              <a:rPr lang="en-US"/>
              <a:t>That’s right / Well actually I’m one of your school governors and we’re here today to talk to you about what we do and why it’s important.  </a:t>
            </a:r>
          </a:p>
          <a:p>
            <a:endParaRPr lang="en-US"/>
          </a:p>
          <a:p>
            <a:r>
              <a:rPr lang="en-US"/>
              <a:t> </a:t>
            </a:r>
          </a:p>
          <a:p>
            <a:endParaRPr lang="en-US"/>
          </a:p>
          <a:p>
            <a:r>
              <a:rPr lang="en-US"/>
              <a:t>We’d also like to know it’s something you think you could do when you’re older? Raise your hand if it’s ever crossed your mind... </a:t>
            </a:r>
          </a:p>
          <a:p>
            <a:endParaRPr lang="en-US"/>
          </a:p>
          <a:p>
            <a:r>
              <a:rPr lang="en-US"/>
              <a:t>Children put hands up or not! </a:t>
            </a:r>
          </a:p>
          <a:p>
            <a:endParaRPr lang="en-US"/>
          </a:p>
          <a:p>
            <a:r>
              <a:rPr lang="en-US"/>
              <a:t>If lots put up their hand: Well that’s great to see – I guess you need to know a bit more about what the role involves! </a:t>
            </a:r>
          </a:p>
          <a:p>
            <a:endParaRPr lang="en-US"/>
          </a:p>
          <a:p>
            <a:r>
              <a:rPr lang="en-US"/>
              <a:t>If few put up their hand: Well, let’s see if we can change your mind! </a:t>
            </a:r>
          </a:p>
          <a:p>
            <a:endParaRPr lang="en-US"/>
          </a:p>
          <a:p>
            <a:r>
              <a:rPr lang="en-US"/>
              <a:t>We’re going to share lots of information today – and there will be a short quiz at the end so make sure you’re listening carefully.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10 – What are governors for? (3/3) </a:t>
            </a:r>
          </a:p>
          <a:p>
            <a:endParaRPr lang="en-US"/>
          </a:p>
          <a:p>
            <a:r>
              <a:rPr lang="en-US"/>
              <a:t>We make sure that your head teacher, xxxx, and the staff here give you a good education, where you achieve your best. We don’t just look at SATs  results - we want to know how much progress you are making and whether you are being supported in your learning and planning for the future.  </a:t>
            </a:r>
          </a:p>
          <a:p>
            <a:endParaRPr lang="en-US"/>
          </a:p>
          <a:p>
            <a:r>
              <a:rPr lang="en-US"/>
              <a:t>We’ll ask how that’s happening and what the school is doing to make sure.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11 – Quiz (last) </a:t>
            </a:r>
          </a:p>
          <a:p>
            <a:endParaRPr lang="en-US"/>
          </a:p>
          <a:p>
            <a:r>
              <a:rPr lang="en-US"/>
              <a:t>Thank you all so much for listening today. We’re going to end up with a quiz to see how well you have been paying attention! </a:t>
            </a:r>
          </a:p>
          <a:p>
            <a:endParaRPr lang="en-US"/>
          </a:p>
          <a:p>
            <a:r>
              <a:rPr lang="en-US"/>
              <a:t>What does the word community mean? </a:t>
            </a:r>
          </a:p>
          <a:p>
            <a:endParaRPr lang="en-US"/>
          </a:p>
          <a:p>
            <a:r>
              <a:rPr lang="en-US"/>
              <a:t>Who can become a school governor? </a:t>
            </a:r>
          </a:p>
          <a:p>
            <a:endParaRPr lang="en-US"/>
          </a:p>
          <a:p>
            <a:r>
              <a:rPr lang="en-US"/>
              <a:t>What three things are the school governors responsible for? </a:t>
            </a:r>
          </a:p>
          <a:p>
            <a:endParaRPr lang="en-US"/>
          </a:p>
          <a:p>
            <a:r>
              <a:rPr lang="en-US"/>
              <a:t>Finally,  could you become a governor when you are older? – Hands up </a:t>
            </a:r>
          </a:p>
          <a:p>
            <a:endParaRPr lang="en-US"/>
          </a:p>
          <a:p>
            <a:r>
              <a:rPr lang="en-US"/>
              <a:t>Who else could you tell about being a school governor? Maybe an adult you know would be brilliant!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2 - Community </a:t>
            </a:r>
          </a:p>
          <a:p>
            <a:endParaRPr lang="en-US"/>
          </a:p>
          <a:p>
            <a:r>
              <a:rPr lang="en-US"/>
              <a:t>Before we begin, I’d like to know what you think the word Community means? </a:t>
            </a:r>
          </a:p>
          <a:p>
            <a:endParaRPr lang="en-US"/>
          </a:p>
          <a:p>
            <a:r>
              <a:rPr lang="en-US"/>
              <a:t>Children contribute ideas </a:t>
            </a:r>
          </a:p>
          <a:p>
            <a:endParaRPr lang="en-US"/>
          </a:p>
          <a:p>
            <a:r>
              <a:rPr lang="en-US"/>
              <a:t>What great ideas you have – if we looked it up in the dictionary it would say that a community is a group of people with something in common. So if we think about our school community here we have --- school in common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3 – What makes up a community?/BHO </a:t>
            </a:r>
          </a:p>
          <a:p>
            <a:endParaRPr lang="en-US"/>
          </a:p>
          <a:p>
            <a:r>
              <a:rPr lang="en-US"/>
              <a:t>So who do you think makes up our community – who are the people who have xxx school in common? </a:t>
            </a:r>
          </a:p>
          <a:p>
            <a:endParaRPr lang="en-US"/>
          </a:p>
          <a:p>
            <a:r>
              <a:rPr lang="en-US"/>
              <a:t>Children contribute ideas </a:t>
            </a:r>
          </a:p>
          <a:p>
            <a:endParaRPr lang="en-US"/>
          </a:p>
          <a:p>
            <a:r>
              <a:rPr lang="en-US"/>
              <a:t>Here are some suggestions – did we get them all? Were there any that I hadn’t thought of? </a:t>
            </a:r>
          </a:p>
          <a:p>
            <a:endParaRPr lang="en-US"/>
          </a:p>
          <a:p>
            <a:r>
              <a:rPr lang="en-US"/>
              <a:t>All of these people have different backgrounds, different experiences and difference ideas, but they all make up our community. </a:t>
            </a:r>
          </a:p>
          <a:p>
            <a:endParaRPr lang="en-US"/>
          </a:p>
          <a:p>
            <a:r>
              <a:rPr lang="en-US"/>
              <a:t> </a:t>
            </a:r>
          </a:p>
          <a:p>
            <a:endParaRPr lang="en-US"/>
          </a:p>
          <a:p>
            <a:r>
              <a:rPr lang="en-US"/>
              <a:t>One of the groups in our community are the school governors – that’s us. We’re coming into speak to you today because our role is a volunteer role. Does anyone know what a volunteer is? </a:t>
            </a:r>
          </a:p>
          <a:p>
            <a:endParaRPr lang="en-US"/>
          </a:p>
          <a:p>
            <a:r>
              <a:rPr lang="en-US"/>
              <a:t>Children contribute ideas </a:t>
            </a:r>
          </a:p>
          <a:p>
            <a:endParaRPr lang="en-US"/>
          </a:p>
          <a:p>
            <a:r>
              <a:rPr lang="en-US"/>
              <a:t>Great – a volunteer is a person who does something, especially helping other people, willingly and without being forced or paid to do it. Lots of people we rely on are volunteers: </a:t>
            </a:r>
          </a:p>
          <a:p>
            <a:endParaRPr lang="en-US"/>
          </a:p>
          <a:p>
            <a:r>
              <a:rPr lang="en-US"/>
              <a:t>In school: people who come in and hear you read, people who help out on school trips </a:t>
            </a:r>
          </a:p>
          <a:p>
            <a:endParaRPr lang="en-US"/>
          </a:p>
          <a:p>
            <a:r>
              <a:rPr lang="en-US"/>
              <a:t>Outside school – people who run brownies and cubs. Add other examples that fit your school demographic. </a:t>
            </a:r>
          </a:p>
          <a:p>
            <a:endParaRPr lang="en-US"/>
          </a:p>
          <a:p>
            <a:r>
              <a:rPr lang="en-US"/>
              <a:t>To mark His Majesty The King’s Coronation, thousands of organisations across the country are getting together to give us all the chance to help out in our own local communities. It’s called the “Big Help Out” and that’s why we are talking to you today. </a:t>
            </a:r>
          </a:p>
          <a:p>
            <a:endParaRPr lang="en-US"/>
          </a:p>
          <a:p>
            <a:r>
              <a:rPr lang="en-US"/>
              <a:t>Do you or anyone in your families volunteer your time to make a difference to our community? </a:t>
            </a:r>
          </a:p>
          <a:p>
            <a:endParaRPr lang="en-US"/>
          </a:p>
          <a:p>
            <a:r>
              <a:rPr lang="en-US"/>
              <a:t>Children contribute ideas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4 – Who are our school governors? </a:t>
            </a:r>
          </a:p>
          <a:p>
            <a:endParaRPr lang="en-US" dirty="0"/>
          </a:p>
          <a:p>
            <a:r>
              <a:rPr lang="en-US" dirty="0"/>
              <a:t>One great way to give back to the community is through governance.  </a:t>
            </a:r>
          </a:p>
          <a:p>
            <a:endParaRPr lang="en-US" dirty="0"/>
          </a:p>
          <a:p>
            <a:r>
              <a:rPr lang="en-US" dirty="0"/>
              <a:t>All the governors at our school are volunteers, but who are they? Do you know who we are? </a:t>
            </a:r>
          </a:p>
          <a:p>
            <a:endParaRPr lang="en-US" dirty="0"/>
          </a:p>
          <a:p>
            <a:r>
              <a:rPr lang="en-US" dirty="0"/>
              <a:t>Introduce different governors and their role </a:t>
            </a:r>
          </a:p>
          <a:p>
            <a:endParaRPr lang="en-US" dirty="0"/>
          </a:p>
          <a:p>
            <a:r>
              <a:rPr lang="en-US" dirty="0"/>
              <a:t>Each governor to say why they took on the role </a:t>
            </a:r>
          </a:p>
          <a:p>
            <a:endParaRPr lang="en-US" dirty="0"/>
          </a:p>
          <a:p>
            <a:r>
              <a:rPr lang="en-US" dirty="0"/>
              <a:t>Stress – value to school, why you think it’s important, wellbeing benefits of volunteering, skills development </a:t>
            </a:r>
          </a:p>
          <a:p>
            <a:endParaRPr lang="en-US" dirty="0"/>
          </a:p>
          <a:p>
            <a:r>
              <a:rPr lang="en-US" dirty="0"/>
              <a:t> </a:t>
            </a:r>
          </a:p>
          <a:p>
            <a:endParaRPr lang="en-US" dirty="0"/>
          </a:p>
          <a:p>
            <a:r>
              <a:rPr lang="en-US" dirty="0"/>
              <a:t>We are all school governors – who do you think can be a school governor? </a:t>
            </a:r>
          </a:p>
          <a:p>
            <a:endParaRPr lang="en-US" dirty="0"/>
          </a:p>
          <a:p>
            <a:r>
              <a:rPr lang="en-US" dirty="0"/>
              <a:t>Children contribute ideas </a:t>
            </a:r>
          </a:p>
          <a:p>
            <a:endParaRPr lang="en-US" dirty="0"/>
          </a:p>
          <a:p>
            <a:r>
              <a:rPr lang="en-US" dirty="0"/>
              <a:t>Old / Young – anyone over 18 </a:t>
            </a:r>
          </a:p>
          <a:p>
            <a:endParaRPr lang="en-US" dirty="0"/>
          </a:p>
          <a:p>
            <a:r>
              <a:rPr lang="en-US" dirty="0"/>
              <a:t>Parent / someone who isn’t a parent / someone with children at another school </a:t>
            </a:r>
          </a:p>
          <a:p>
            <a:endParaRPr lang="en-US" dirty="0"/>
          </a:p>
          <a:p>
            <a:r>
              <a:rPr lang="en-US" dirty="0"/>
              <a:t>A teacher </a:t>
            </a:r>
          </a:p>
          <a:p>
            <a:endParaRPr lang="en-US" dirty="0"/>
          </a:p>
          <a:p>
            <a:r>
              <a:rPr lang="en-US" dirty="0"/>
              <a:t>Basically anyone over 18 can be a governor – so maybe, in 10 – 15 years’ time it will be you! </a:t>
            </a:r>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5 – What do the governors do? </a:t>
            </a:r>
          </a:p>
          <a:p>
            <a:endParaRPr lang="en-US"/>
          </a:p>
          <a:p>
            <a:r>
              <a:rPr lang="en-US"/>
              <a:t>What do governors do? Have any of you seen us around school? What do you think governors do? </a:t>
            </a:r>
          </a:p>
          <a:p>
            <a:endParaRPr lang="en-US"/>
          </a:p>
          <a:p>
            <a:r>
              <a:rPr lang="en-US"/>
              <a:t>Children contribute ideas </a:t>
            </a:r>
          </a:p>
          <a:p>
            <a:endParaRPr lang="en-US"/>
          </a:p>
          <a:p>
            <a:r>
              <a:rPr lang="en-US"/>
              <a:t>Share slide of ideas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6 – What are governors for? </a:t>
            </a:r>
          </a:p>
          <a:p>
            <a:endParaRPr lang="en-US"/>
          </a:p>
          <a:p>
            <a:r>
              <a:rPr lang="en-US"/>
              <a:t>So that’s what we do, but what are we for? Why do schools need governors?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7 – Some clues for you </a:t>
            </a:r>
          </a:p>
          <a:p>
            <a:endParaRPr lang="en-US"/>
          </a:p>
          <a:p>
            <a:r>
              <a:rPr lang="en-US"/>
              <a:t>Here are some clues – any guesses? </a:t>
            </a:r>
          </a:p>
          <a:p>
            <a:endParaRPr lang="en-US"/>
          </a:p>
          <a:p>
            <a:r>
              <a:rPr lang="en-US"/>
              <a:t>Children contribute ideas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8 – What are governors for? (1/3) </a:t>
            </a:r>
          </a:p>
          <a:p>
            <a:endParaRPr lang="en-US"/>
          </a:p>
          <a:p>
            <a:r>
              <a:rPr lang="en-US"/>
              <a:t>Governors have 3 main things that they have to do </a:t>
            </a:r>
          </a:p>
          <a:p>
            <a:endParaRPr lang="en-US"/>
          </a:p>
          <a:p>
            <a:r>
              <a:rPr lang="en-US"/>
              <a:t>They set the vision and ethos of the school – what do we want xxx school to be like? How does it feel going to this school? What do we want to achieve as a community?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9 – what are governors for? (2/3) </a:t>
            </a:r>
          </a:p>
          <a:p>
            <a:endParaRPr lang="en-US"/>
          </a:p>
          <a:p>
            <a:r>
              <a:rPr lang="en-US"/>
              <a:t>Governors check that the money is well spent. They need to make sure we are spending our money on the right things, that benefit everyone. We don’t want xxx spending it all on chocolate for year 5! What do you think we spend our money on?  </a:t>
            </a:r>
          </a:p>
          <a:p>
            <a:endParaRPr lang="en-US"/>
          </a:p>
          <a:p>
            <a:r>
              <a:rPr lang="en-US"/>
              <a:t>Children contribute ideas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6E"/>
        </a:solidFill>
        <a:effectLst/>
      </p:bgPr>
    </p:bg>
    <p:spTree>
      <p:nvGrpSpPr>
        <p:cNvPr id="1" name=""/>
        <p:cNvGrpSpPr/>
        <p:nvPr/>
      </p:nvGrpSpPr>
      <p:grpSpPr>
        <a:xfrm>
          <a:off x="0" y="0"/>
          <a:ext cx="0" cy="0"/>
          <a:chOff x="0" y="0"/>
          <a:chExt cx="0" cy="0"/>
        </a:xfrm>
      </p:grpSpPr>
      <p:sp>
        <p:nvSpPr>
          <p:cNvPr id="2" name="TextBox 2"/>
          <p:cNvSpPr txBox="1"/>
          <p:nvPr/>
        </p:nvSpPr>
        <p:spPr>
          <a:xfrm>
            <a:off x="4133850" y="2371725"/>
            <a:ext cx="10020300" cy="5248275"/>
          </a:xfrm>
          <a:prstGeom prst="rect">
            <a:avLst/>
          </a:prstGeom>
        </p:spPr>
        <p:txBody>
          <a:bodyPr lIns="0" tIns="0" rIns="0" bIns="0" rtlCol="0" anchor="t">
            <a:spAutoFit/>
          </a:bodyPr>
          <a:lstStyle/>
          <a:p>
            <a:pPr algn="ctr">
              <a:lnSpc>
                <a:spcPts val="21000"/>
              </a:lnSpc>
            </a:pPr>
            <a:r>
              <a:rPr lang="en-US" sz="15000">
                <a:solidFill>
                  <a:srgbClr val="FFFFFF"/>
                </a:solidFill>
                <a:latin typeface="Stolzl 1"/>
              </a:rPr>
              <a:t>Primary</a:t>
            </a:r>
          </a:p>
          <a:p>
            <a:pPr algn="ctr">
              <a:lnSpc>
                <a:spcPts val="21000"/>
              </a:lnSpc>
            </a:pPr>
            <a:r>
              <a:rPr lang="en-US" sz="15000">
                <a:solidFill>
                  <a:srgbClr val="FFFFFF"/>
                </a:solidFill>
                <a:latin typeface="Stolzl 1"/>
              </a:rPr>
              <a:t>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FF006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9" name="Group 9"/>
          <p:cNvGrpSpPr>
            <a:grpSpLocks noChangeAspect="1"/>
          </p:cNvGrpSpPr>
          <p:nvPr/>
        </p:nvGrpSpPr>
        <p:grpSpPr>
          <a:xfrm>
            <a:off x="8320504" y="2876151"/>
            <a:ext cx="8938796" cy="5753282"/>
            <a:chOff x="0" y="0"/>
            <a:chExt cx="5513070" cy="3548380"/>
          </a:xfrm>
        </p:grpSpPr>
        <p:sp>
          <p:nvSpPr>
            <p:cNvPr id="10" name="Freeform 10"/>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t="-1872" b="-1872"/>
              </a:stretch>
            </a:blipFill>
          </p:spPr>
        </p:sp>
      </p:grpSp>
      <p:sp>
        <p:nvSpPr>
          <p:cNvPr id="11" name="TextBox 11"/>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What are governors for?</a:t>
            </a:r>
          </a:p>
        </p:txBody>
      </p:sp>
      <p:sp>
        <p:nvSpPr>
          <p:cNvPr id="12" name="TextBox 12"/>
          <p:cNvSpPr txBox="1"/>
          <p:nvPr/>
        </p:nvSpPr>
        <p:spPr>
          <a:xfrm>
            <a:off x="1028700" y="2588057"/>
            <a:ext cx="8115300" cy="37242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Stolzl 2"/>
              </a:rPr>
              <a:t> Make sure the money is spent well​</a:t>
            </a:r>
          </a:p>
          <a:p>
            <a:pPr>
              <a:lnSpc>
                <a:spcPts val="4200"/>
              </a:lnSpc>
            </a:pPr>
            <a:r>
              <a:rPr lang="en-US" sz="3000">
                <a:solidFill>
                  <a:srgbClr val="000000"/>
                </a:solidFill>
                <a:latin typeface="Stolzl 2"/>
              </a:rPr>
              <a:t>​</a:t>
            </a:r>
          </a:p>
          <a:p>
            <a:pPr marL="647700" lvl="1" indent="-323850">
              <a:lnSpc>
                <a:spcPts val="4200"/>
              </a:lnSpc>
              <a:buFont typeface="Arial"/>
              <a:buChar char="•"/>
            </a:pPr>
            <a:r>
              <a:rPr lang="en-US" sz="3000">
                <a:solidFill>
                  <a:srgbClr val="000000"/>
                </a:solidFill>
                <a:latin typeface="Stolzl 2"/>
              </a:rPr>
              <a:t> What are the most important things to spend our money on?​</a:t>
            </a:r>
          </a:p>
          <a:p>
            <a:pPr>
              <a:lnSpc>
                <a:spcPts val="4200"/>
              </a:lnSpc>
            </a:pPr>
            <a:r>
              <a:rPr lang="en-US" sz="3000">
                <a:solidFill>
                  <a:srgbClr val="000000"/>
                </a:solidFill>
                <a:latin typeface="Stolzl 2"/>
              </a:rPr>
              <a:t>​</a:t>
            </a:r>
          </a:p>
          <a:p>
            <a:pPr marL="647700" lvl="1" indent="-323850">
              <a:lnSpc>
                <a:spcPts val="4200"/>
              </a:lnSpc>
              <a:buFont typeface="Arial"/>
              <a:buChar char="•"/>
            </a:pPr>
            <a:r>
              <a:rPr lang="en-US" sz="3000">
                <a:solidFill>
                  <a:srgbClr val="000000"/>
                </a:solidFill>
                <a:latin typeface="Stolzl 2"/>
              </a:rPr>
              <a:t> How can we make sure everyone benefits?​</a:t>
            </a:r>
          </a:p>
        </p:txBody>
      </p:sp>
      <p:sp>
        <p:nvSpPr>
          <p:cNvPr id="13" name="TextBox 13"/>
          <p:cNvSpPr txBox="1"/>
          <p:nvPr/>
        </p:nvSpPr>
        <p:spPr>
          <a:xfrm>
            <a:off x="17518867" y="9288463"/>
            <a:ext cx="394990"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FF006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9" name="Group 9"/>
          <p:cNvGrpSpPr>
            <a:grpSpLocks noChangeAspect="1"/>
          </p:cNvGrpSpPr>
          <p:nvPr/>
        </p:nvGrpSpPr>
        <p:grpSpPr>
          <a:xfrm>
            <a:off x="1028700" y="5121707"/>
            <a:ext cx="6486379" cy="3648543"/>
            <a:chOff x="0" y="0"/>
            <a:chExt cx="11289030" cy="6350000"/>
          </a:xfrm>
        </p:grpSpPr>
        <p:sp>
          <p:nvSpPr>
            <p:cNvPr id="10" name="Freeform 10"/>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28" b="-9228"/>
              </a:stretch>
            </a:blipFill>
          </p:spPr>
        </p:sp>
      </p:grpSp>
      <p:grpSp>
        <p:nvGrpSpPr>
          <p:cNvPr id="11" name="Group 11"/>
          <p:cNvGrpSpPr>
            <a:grpSpLocks noChangeAspect="1"/>
          </p:cNvGrpSpPr>
          <p:nvPr/>
        </p:nvGrpSpPr>
        <p:grpSpPr>
          <a:xfrm>
            <a:off x="10772921" y="5121707"/>
            <a:ext cx="6486379" cy="3648543"/>
            <a:chOff x="0" y="0"/>
            <a:chExt cx="11289030" cy="6350000"/>
          </a:xfrm>
        </p:grpSpPr>
        <p:sp>
          <p:nvSpPr>
            <p:cNvPr id="12" name="Freeform 12"/>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228" b="-9228"/>
              </a:stretch>
            </a:blipFill>
          </p:spPr>
        </p:sp>
      </p:grpSp>
      <p:pic>
        <p:nvPicPr>
          <p:cNvPr id="13" name="Picture 13"/>
          <p:cNvPicPr>
            <a:picLocks noChangeAspect="1"/>
          </p:cNvPicPr>
          <p:nvPr/>
        </p:nvPicPr>
        <p:blipFill>
          <a:blip r:embed="rId6"/>
          <a:srcRect/>
          <a:stretch>
            <a:fillRect/>
          </a:stretch>
        </p:blipFill>
        <p:spPr>
          <a:xfrm>
            <a:off x="7837114" y="6549086"/>
            <a:ext cx="2613772" cy="2551695"/>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37114" y="4562307"/>
            <a:ext cx="2384014" cy="1824854"/>
          </a:xfrm>
          <a:prstGeom prst="rect">
            <a:avLst/>
          </a:prstGeom>
        </p:spPr>
      </p:pic>
      <p:sp>
        <p:nvSpPr>
          <p:cNvPr id="15" name="TextBox 15"/>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What are governors for?</a:t>
            </a:r>
          </a:p>
        </p:txBody>
      </p:sp>
      <p:sp>
        <p:nvSpPr>
          <p:cNvPr id="16" name="TextBox 16"/>
          <p:cNvSpPr txBox="1"/>
          <p:nvPr/>
        </p:nvSpPr>
        <p:spPr>
          <a:xfrm>
            <a:off x="1028700" y="2588057"/>
            <a:ext cx="15211627" cy="1590675"/>
          </a:xfrm>
          <a:prstGeom prst="rect">
            <a:avLst/>
          </a:prstGeom>
        </p:spPr>
        <p:txBody>
          <a:bodyPr lIns="0" tIns="0" rIns="0" bIns="0" rtlCol="0" anchor="t">
            <a:spAutoFit/>
          </a:bodyPr>
          <a:lstStyle/>
          <a:p>
            <a:pPr>
              <a:lnSpc>
                <a:spcPts val="4200"/>
              </a:lnSpc>
            </a:pPr>
            <a:r>
              <a:rPr lang="en-US" sz="3000">
                <a:solidFill>
                  <a:srgbClr val="000000"/>
                </a:solidFill>
                <a:latin typeface="Stolzl 1"/>
              </a:rPr>
              <a:t>Educational Outcomes​</a:t>
            </a:r>
          </a:p>
          <a:p>
            <a:pPr>
              <a:lnSpc>
                <a:spcPts val="4200"/>
              </a:lnSpc>
            </a:pPr>
            <a:endParaRPr lang="en-US" sz="3000">
              <a:solidFill>
                <a:srgbClr val="000000"/>
              </a:solidFill>
              <a:latin typeface="Stolzl 1"/>
            </a:endParaRPr>
          </a:p>
          <a:p>
            <a:pPr>
              <a:lnSpc>
                <a:spcPts val="4200"/>
              </a:lnSpc>
            </a:pPr>
            <a:r>
              <a:rPr lang="en-US" sz="3000">
                <a:solidFill>
                  <a:srgbClr val="000000"/>
                </a:solidFill>
                <a:latin typeface="Stolzl 2"/>
              </a:rPr>
              <a:t>Making sure everyone achieves their best, not just in Year 6 but every year​</a:t>
            </a:r>
          </a:p>
        </p:txBody>
      </p:sp>
      <p:sp>
        <p:nvSpPr>
          <p:cNvPr id="17" name="TextBox 17"/>
          <p:cNvSpPr txBox="1"/>
          <p:nvPr/>
        </p:nvSpPr>
        <p:spPr>
          <a:xfrm>
            <a:off x="17360737" y="9288463"/>
            <a:ext cx="711250"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26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5364237" y="593721"/>
            <a:ext cx="2464428" cy="1490582"/>
          </a:xfrm>
          <a:prstGeom prst="rect">
            <a:avLst/>
          </a:prstGeom>
        </p:spPr>
      </p:pic>
      <p:grpSp>
        <p:nvGrpSpPr>
          <p:cNvPr id="3" name="Group 3"/>
          <p:cNvGrpSpPr/>
          <p:nvPr/>
        </p:nvGrpSpPr>
        <p:grpSpPr>
          <a:xfrm>
            <a:off x="1028700" y="1028700"/>
            <a:ext cx="13520423" cy="5053749"/>
            <a:chOff x="0" y="0"/>
            <a:chExt cx="3560934" cy="1331028"/>
          </a:xfrm>
        </p:grpSpPr>
        <p:sp>
          <p:nvSpPr>
            <p:cNvPr id="4" name="Freeform 4"/>
            <p:cNvSpPr/>
            <p:nvPr/>
          </p:nvSpPr>
          <p:spPr>
            <a:xfrm>
              <a:off x="0" y="0"/>
              <a:ext cx="3560935" cy="1331028"/>
            </a:xfrm>
            <a:custGeom>
              <a:avLst/>
              <a:gdLst/>
              <a:ahLst/>
              <a:cxnLst/>
              <a:rect l="l" t="t" r="r" b="b"/>
              <a:pathLst>
                <a:path w="3560935" h="1331028">
                  <a:moveTo>
                    <a:pt x="29203" y="0"/>
                  </a:moveTo>
                  <a:lnTo>
                    <a:pt x="3531731" y="0"/>
                  </a:lnTo>
                  <a:cubicBezTo>
                    <a:pt x="3547860" y="0"/>
                    <a:pt x="3560935" y="13075"/>
                    <a:pt x="3560935" y="29203"/>
                  </a:cubicBezTo>
                  <a:lnTo>
                    <a:pt x="3560935" y="1301825"/>
                  </a:lnTo>
                  <a:cubicBezTo>
                    <a:pt x="3560935" y="1317954"/>
                    <a:pt x="3547860" y="1331028"/>
                    <a:pt x="3531731" y="1331028"/>
                  </a:cubicBezTo>
                  <a:lnTo>
                    <a:pt x="29203" y="1331028"/>
                  </a:lnTo>
                  <a:cubicBezTo>
                    <a:pt x="13075" y="1331028"/>
                    <a:pt x="0" y="1317954"/>
                    <a:pt x="0" y="1301825"/>
                  </a:cubicBezTo>
                  <a:lnTo>
                    <a:pt x="0" y="29203"/>
                  </a:lnTo>
                  <a:cubicBezTo>
                    <a:pt x="0" y="13075"/>
                    <a:pt x="13075" y="0"/>
                    <a:pt x="29203" y="0"/>
                  </a:cubicBezTo>
                  <a:close/>
                </a:path>
              </a:pathLst>
            </a:custGeom>
            <a:solidFill>
              <a:srgbClr val="FFFFFF"/>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6" name="TextBox 6"/>
          <p:cNvSpPr txBox="1"/>
          <p:nvPr/>
        </p:nvSpPr>
        <p:spPr>
          <a:xfrm>
            <a:off x="1477274" y="1119937"/>
            <a:ext cx="12623274" cy="1925236"/>
          </a:xfrm>
          <a:prstGeom prst="rect">
            <a:avLst/>
          </a:prstGeom>
        </p:spPr>
        <p:txBody>
          <a:bodyPr lIns="0" tIns="0" rIns="0" bIns="0" rtlCol="0" anchor="t">
            <a:spAutoFit/>
          </a:bodyPr>
          <a:lstStyle/>
          <a:p>
            <a:pPr>
              <a:lnSpc>
                <a:spcPts val="15738"/>
              </a:lnSpc>
            </a:pPr>
            <a:r>
              <a:rPr lang="en-US" sz="11242">
                <a:solidFill>
                  <a:srgbClr val="FF006E"/>
                </a:solidFill>
                <a:latin typeface="Stolzl 1"/>
              </a:rPr>
              <a:t>Quiz</a:t>
            </a:r>
          </a:p>
        </p:txBody>
      </p:sp>
      <p:sp>
        <p:nvSpPr>
          <p:cNvPr id="7" name="TextBox 7"/>
          <p:cNvSpPr txBox="1"/>
          <p:nvPr/>
        </p:nvSpPr>
        <p:spPr>
          <a:xfrm>
            <a:off x="1477274" y="3328830"/>
            <a:ext cx="12623274" cy="21240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26263E"/>
                </a:solidFill>
                <a:latin typeface="Stolzl 2"/>
              </a:rPr>
              <a:t>What does the word community mean?</a:t>
            </a:r>
          </a:p>
          <a:p>
            <a:pPr marL="647700" lvl="1" indent="-323850">
              <a:lnSpc>
                <a:spcPts val="4200"/>
              </a:lnSpc>
              <a:buFont typeface="Arial"/>
              <a:buChar char="•"/>
            </a:pPr>
            <a:r>
              <a:rPr lang="en-US" sz="3000">
                <a:solidFill>
                  <a:srgbClr val="26263E"/>
                </a:solidFill>
                <a:latin typeface="Stolzl 2"/>
              </a:rPr>
              <a:t>Who can become a school governor?</a:t>
            </a:r>
          </a:p>
          <a:p>
            <a:pPr marL="647700" lvl="1" indent="-323850">
              <a:lnSpc>
                <a:spcPts val="4200"/>
              </a:lnSpc>
              <a:buFont typeface="Arial"/>
              <a:buChar char="•"/>
            </a:pPr>
            <a:r>
              <a:rPr lang="en-US" sz="3000">
                <a:solidFill>
                  <a:srgbClr val="26263E"/>
                </a:solidFill>
                <a:latin typeface="Stolzl 2"/>
              </a:rPr>
              <a:t>What three things are the school governors responsible for?</a:t>
            </a:r>
          </a:p>
        </p:txBody>
      </p:sp>
      <p:sp>
        <p:nvSpPr>
          <p:cNvPr id="8" name="TextBox 8"/>
          <p:cNvSpPr txBox="1"/>
          <p:nvPr/>
        </p:nvSpPr>
        <p:spPr>
          <a:xfrm>
            <a:off x="1477274" y="6632698"/>
            <a:ext cx="11121361" cy="1749425"/>
          </a:xfrm>
          <a:prstGeom prst="rect">
            <a:avLst/>
          </a:prstGeom>
        </p:spPr>
        <p:txBody>
          <a:bodyPr lIns="0" tIns="0" rIns="0" bIns="0" rtlCol="0" anchor="t">
            <a:spAutoFit/>
          </a:bodyPr>
          <a:lstStyle/>
          <a:p>
            <a:pPr>
              <a:lnSpc>
                <a:spcPts val="7000"/>
              </a:lnSpc>
            </a:pPr>
            <a:r>
              <a:rPr lang="en-US" sz="5000">
                <a:solidFill>
                  <a:srgbClr val="FFFFFF"/>
                </a:solidFill>
                <a:latin typeface="Stolzl 2"/>
              </a:rPr>
              <a:t>Could you become a governor when you're older?</a:t>
            </a:r>
          </a:p>
        </p:txBody>
      </p:sp>
      <p:pic>
        <p:nvPicPr>
          <p:cNvPr id="9" name="Picture 9"/>
          <p:cNvPicPr>
            <a:picLocks noChangeAspect="1"/>
          </p:cNvPicPr>
          <p:nvPr/>
        </p:nvPicPr>
        <p:blipFill>
          <a:blip r:embed="rId4"/>
          <a:srcRect/>
          <a:stretch>
            <a:fillRect/>
          </a:stretch>
        </p:blipFill>
        <p:spPr>
          <a:xfrm>
            <a:off x="15776029" y="2463236"/>
            <a:ext cx="2052635" cy="2680264"/>
          </a:xfrm>
          <a:prstGeom prst="rect">
            <a:avLst/>
          </a:prstGeom>
        </p:spPr>
      </p:pic>
      <p:pic>
        <p:nvPicPr>
          <p:cNvPr id="10" name="Picture 10"/>
          <p:cNvPicPr>
            <a:picLocks noChangeAspect="1"/>
          </p:cNvPicPr>
          <p:nvPr/>
        </p:nvPicPr>
        <p:blipFill>
          <a:blip r:embed="rId5"/>
          <a:srcRect l="30306" r="18253"/>
          <a:stretch>
            <a:fillRect/>
          </a:stretch>
        </p:blipFill>
        <p:spPr>
          <a:xfrm>
            <a:off x="12283766" y="3803368"/>
            <a:ext cx="5005867" cy="64836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006E"/>
        </a:solidFill>
        <a:effectLst/>
      </p:bgPr>
    </p:bg>
    <p:spTree>
      <p:nvGrpSpPr>
        <p:cNvPr id="1" name=""/>
        <p:cNvGrpSpPr/>
        <p:nvPr/>
      </p:nvGrpSpPr>
      <p:grpSpPr>
        <a:xfrm>
          <a:off x="0" y="0"/>
          <a:ext cx="0" cy="0"/>
          <a:chOff x="0" y="0"/>
          <a:chExt cx="0" cy="0"/>
        </a:xfrm>
      </p:grpSpPr>
      <p:sp>
        <p:nvSpPr>
          <p:cNvPr id="2" name="TextBox 2"/>
          <p:cNvSpPr txBox="1"/>
          <p:nvPr/>
        </p:nvSpPr>
        <p:spPr>
          <a:xfrm>
            <a:off x="3830955" y="3705225"/>
            <a:ext cx="10626090" cy="2581275"/>
          </a:xfrm>
          <a:prstGeom prst="rect">
            <a:avLst/>
          </a:prstGeom>
        </p:spPr>
        <p:txBody>
          <a:bodyPr lIns="0" tIns="0" rIns="0" bIns="0" rtlCol="0" anchor="t">
            <a:spAutoFit/>
          </a:bodyPr>
          <a:lstStyle/>
          <a:p>
            <a:pPr algn="ctr">
              <a:lnSpc>
                <a:spcPts val="21000"/>
              </a:lnSpc>
            </a:pPr>
            <a:r>
              <a:rPr lang="en-US" sz="15000">
                <a:solidFill>
                  <a:srgbClr val="FFFFFF"/>
                </a:solidFill>
                <a:latin typeface="Stolzl 1"/>
              </a:rPr>
              <a:t>Templates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26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364237" y="593721"/>
            <a:ext cx="2464428" cy="1490582"/>
          </a:xfrm>
          <a:prstGeom prst="rect">
            <a:avLst/>
          </a:prstGeom>
        </p:spPr>
      </p:pic>
      <p:grpSp>
        <p:nvGrpSpPr>
          <p:cNvPr id="3" name="Group 3"/>
          <p:cNvGrpSpPr/>
          <p:nvPr/>
        </p:nvGrpSpPr>
        <p:grpSpPr>
          <a:xfrm>
            <a:off x="1028700" y="1028700"/>
            <a:ext cx="13520423" cy="4494212"/>
            <a:chOff x="0" y="0"/>
            <a:chExt cx="3560934" cy="1183661"/>
          </a:xfrm>
        </p:grpSpPr>
        <p:sp>
          <p:nvSpPr>
            <p:cNvPr id="4" name="Freeform 4"/>
            <p:cNvSpPr/>
            <p:nvPr/>
          </p:nvSpPr>
          <p:spPr>
            <a:xfrm>
              <a:off x="0" y="0"/>
              <a:ext cx="3560935" cy="1183661"/>
            </a:xfrm>
            <a:custGeom>
              <a:avLst/>
              <a:gdLst/>
              <a:ahLst/>
              <a:cxnLst/>
              <a:rect l="l" t="t" r="r" b="b"/>
              <a:pathLst>
                <a:path w="3560935" h="1183661">
                  <a:moveTo>
                    <a:pt x="29203" y="0"/>
                  </a:moveTo>
                  <a:lnTo>
                    <a:pt x="3531731" y="0"/>
                  </a:lnTo>
                  <a:cubicBezTo>
                    <a:pt x="3547860" y="0"/>
                    <a:pt x="3560935" y="13075"/>
                    <a:pt x="3560935" y="29203"/>
                  </a:cubicBezTo>
                  <a:lnTo>
                    <a:pt x="3560935" y="1154458"/>
                  </a:lnTo>
                  <a:cubicBezTo>
                    <a:pt x="3560935" y="1170586"/>
                    <a:pt x="3547860" y="1183661"/>
                    <a:pt x="3531731" y="1183661"/>
                  </a:cubicBezTo>
                  <a:lnTo>
                    <a:pt x="29203" y="1183661"/>
                  </a:lnTo>
                  <a:cubicBezTo>
                    <a:pt x="13075" y="1183661"/>
                    <a:pt x="0" y="1170586"/>
                    <a:pt x="0" y="1154458"/>
                  </a:cubicBezTo>
                  <a:lnTo>
                    <a:pt x="0" y="29203"/>
                  </a:lnTo>
                  <a:cubicBezTo>
                    <a:pt x="0" y="13075"/>
                    <a:pt x="13075" y="0"/>
                    <a:pt x="29203" y="0"/>
                  </a:cubicBezTo>
                  <a:close/>
                </a:path>
              </a:pathLst>
            </a:custGeom>
            <a:solidFill>
              <a:srgbClr val="FFFFFF"/>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1028700" y="7875382"/>
            <a:ext cx="13520423" cy="1382918"/>
            <a:chOff x="0" y="0"/>
            <a:chExt cx="3560934" cy="364225"/>
          </a:xfrm>
        </p:grpSpPr>
        <p:sp>
          <p:nvSpPr>
            <p:cNvPr id="7" name="Freeform 7"/>
            <p:cNvSpPr/>
            <p:nvPr/>
          </p:nvSpPr>
          <p:spPr>
            <a:xfrm>
              <a:off x="0" y="0"/>
              <a:ext cx="3560935" cy="364225"/>
            </a:xfrm>
            <a:custGeom>
              <a:avLst/>
              <a:gdLst/>
              <a:ahLst/>
              <a:cxnLst/>
              <a:rect l="l" t="t" r="r" b="b"/>
              <a:pathLst>
                <a:path w="3560935" h="364225">
                  <a:moveTo>
                    <a:pt x="29203" y="0"/>
                  </a:moveTo>
                  <a:lnTo>
                    <a:pt x="3531731" y="0"/>
                  </a:lnTo>
                  <a:cubicBezTo>
                    <a:pt x="3547860" y="0"/>
                    <a:pt x="3560935" y="13075"/>
                    <a:pt x="3560935" y="29203"/>
                  </a:cubicBezTo>
                  <a:lnTo>
                    <a:pt x="3560935" y="335022"/>
                  </a:lnTo>
                  <a:cubicBezTo>
                    <a:pt x="3560935" y="351151"/>
                    <a:pt x="3547860" y="364225"/>
                    <a:pt x="3531731" y="364225"/>
                  </a:cubicBezTo>
                  <a:lnTo>
                    <a:pt x="29203" y="364225"/>
                  </a:lnTo>
                  <a:cubicBezTo>
                    <a:pt x="13075" y="364225"/>
                    <a:pt x="0" y="351151"/>
                    <a:pt x="0" y="335022"/>
                  </a:cubicBezTo>
                  <a:lnTo>
                    <a:pt x="0" y="29203"/>
                  </a:lnTo>
                  <a:cubicBezTo>
                    <a:pt x="0" y="13075"/>
                    <a:pt x="13075" y="0"/>
                    <a:pt x="29203" y="0"/>
                  </a:cubicBezTo>
                  <a:close/>
                </a:path>
              </a:pathLst>
            </a:custGeom>
            <a:solidFill>
              <a:srgbClr val="FFFFFF"/>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9" name="TextBox 9"/>
          <p:cNvSpPr txBox="1"/>
          <p:nvPr/>
        </p:nvSpPr>
        <p:spPr>
          <a:xfrm>
            <a:off x="1477274" y="1119937"/>
            <a:ext cx="12623274" cy="3916945"/>
          </a:xfrm>
          <a:prstGeom prst="rect">
            <a:avLst/>
          </a:prstGeom>
        </p:spPr>
        <p:txBody>
          <a:bodyPr lIns="0" tIns="0" rIns="0" bIns="0" rtlCol="0" anchor="t">
            <a:spAutoFit/>
          </a:bodyPr>
          <a:lstStyle/>
          <a:p>
            <a:pPr>
              <a:lnSpc>
                <a:spcPts val="15738"/>
              </a:lnSpc>
            </a:pPr>
            <a:r>
              <a:rPr lang="en-US" sz="11242">
                <a:solidFill>
                  <a:srgbClr val="FF006E"/>
                </a:solidFill>
                <a:latin typeface="Stolzl 1"/>
              </a:rPr>
              <a:t>Being a</a:t>
            </a:r>
          </a:p>
          <a:p>
            <a:pPr>
              <a:lnSpc>
                <a:spcPts val="15738"/>
              </a:lnSpc>
            </a:pPr>
            <a:r>
              <a:rPr lang="en-US" sz="11242">
                <a:solidFill>
                  <a:srgbClr val="FF006E"/>
                </a:solidFill>
                <a:latin typeface="Stolzl 1"/>
              </a:rPr>
              <a:t>School Governor</a:t>
            </a:r>
          </a:p>
        </p:txBody>
      </p:sp>
      <p:sp>
        <p:nvSpPr>
          <p:cNvPr id="10" name="TextBox 10"/>
          <p:cNvSpPr txBox="1"/>
          <p:nvPr/>
        </p:nvSpPr>
        <p:spPr>
          <a:xfrm>
            <a:off x="1477274" y="8082653"/>
            <a:ext cx="5234211" cy="897682"/>
          </a:xfrm>
          <a:prstGeom prst="rect">
            <a:avLst/>
          </a:prstGeom>
        </p:spPr>
        <p:txBody>
          <a:bodyPr lIns="0" tIns="0" rIns="0" bIns="0" rtlCol="0" anchor="t">
            <a:spAutoFit/>
          </a:bodyPr>
          <a:lstStyle/>
          <a:p>
            <a:pPr>
              <a:lnSpc>
                <a:spcPts val="7000"/>
              </a:lnSpc>
            </a:pPr>
            <a:r>
              <a:rPr lang="en-US" sz="4800">
                <a:solidFill>
                  <a:srgbClr val="FF006E"/>
                </a:solidFill>
                <a:latin typeface="Stolzl 2"/>
              </a:rPr>
              <a:t>Name</a:t>
            </a:r>
            <a:r>
              <a:rPr lang="en-US" sz="5000">
                <a:solidFill>
                  <a:srgbClr val="FF006E"/>
                </a:solidFill>
                <a:latin typeface="Stolzl 2"/>
              </a:rPr>
              <a:t> of School</a:t>
            </a:r>
          </a:p>
        </p:txBody>
      </p:sp>
      <p:pic>
        <p:nvPicPr>
          <p:cNvPr id="11" name="Picture 11"/>
          <p:cNvPicPr>
            <a:picLocks noChangeAspect="1"/>
          </p:cNvPicPr>
          <p:nvPr/>
        </p:nvPicPr>
        <p:blipFill>
          <a:blip r:embed="rId3"/>
          <a:srcRect r="17331"/>
          <a:stretch>
            <a:fillRect/>
          </a:stretch>
        </p:blipFill>
        <p:spPr>
          <a:xfrm>
            <a:off x="12183757" y="5367407"/>
            <a:ext cx="6104243" cy="4919593"/>
          </a:xfrm>
          <a:prstGeom prst="rect">
            <a:avLst/>
          </a:prstGeom>
        </p:spPr>
      </p:pic>
      <p:sp>
        <p:nvSpPr>
          <p:cNvPr id="12" name="TextBox 12"/>
          <p:cNvSpPr txBox="1"/>
          <p:nvPr/>
        </p:nvSpPr>
        <p:spPr>
          <a:xfrm>
            <a:off x="1477274" y="5990994"/>
            <a:ext cx="11121361" cy="1393825"/>
          </a:xfrm>
          <a:prstGeom prst="rect">
            <a:avLst/>
          </a:prstGeom>
        </p:spPr>
        <p:txBody>
          <a:bodyPr lIns="0" tIns="0" rIns="0" bIns="0" rtlCol="0" anchor="t">
            <a:spAutoFit/>
          </a:bodyPr>
          <a:lstStyle/>
          <a:p>
            <a:pPr>
              <a:lnSpc>
                <a:spcPts val="5599"/>
              </a:lnSpc>
            </a:pPr>
            <a:r>
              <a:rPr lang="en-US" sz="3999">
                <a:solidFill>
                  <a:srgbClr val="FFFFFF"/>
                </a:solidFill>
                <a:latin typeface="Stolzl 2"/>
              </a:rPr>
              <a:t>Could you become a governor when you're older?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26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364237" y="593721"/>
            <a:ext cx="2464428" cy="1490582"/>
          </a:xfrm>
          <a:prstGeom prst="rect">
            <a:avLst/>
          </a:prstGeom>
        </p:spPr>
      </p:pic>
      <p:grpSp>
        <p:nvGrpSpPr>
          <p:cNvPr id="3" name="Group 3"/>
          <p:cNvGrpSpPr/>
          <p:nvPr/>
        </p:nvGrpSpPr>
        <p:grpSpPr>
          <a:xfrm>
            <a:off x="1028700" y="1028700"/>
            <a:ext cx="13520423" cy="4494212"/>
            <a:chOff x="0" y="0"/>
            <a:chExt cx="3560934" cy="1183661"/>
          </a:xfrm>
        </p:grpSpPr>
        <p:sp>
          <p:nvSpPr>
            <p:cNvPr id="4" name="Freeform 4"/>
            <p:cNvSpPr/>
            <p:nvPr/>
          </p:nvSpPr>
          <p:spPr>
            <a:xfrm>
              <a:off x="0" y="0"/>
              <a:ext cx="3560935" cy="1183661"/>
            </a:xfrm>
            <a:custGeom>
              <a:avLst/>
              <a:gdLst/>
              <a:ahLst/>
              <a:cxnLst/>
              <a:rect l="l" t="t" r="r" b="b"/>
              <a:pathLst>
                <a:path w="3560935" h="1183661">
                  <a:moveTo>
                    <a:pt x="29203" y="0"/>
                  </a:moveTo>
                  <a:lnTo>
                    <a:pt x="3531731" y="0"/>
                  </a:lnTo>
                  <a:cubicBezTo>
                    <a:pt x="3547860" y="0"/>
                    <a:pt x="3560935" y="13075"/>
                    <a:pt x="3560935" y="29203"/>
                  </a:cubicBezTo>
                  <a:lnTo>
                    <a:pt x="3560935" y="1154458"/>
                  </a:lnTo>
                  <a:cubicBezTo>
                    <a:pt x="3560935" y="1170586"/>
                    <a:pt x="3547860" y="1183661"/>
                    <a:pt x="3531731" y="1183661"/>
                  </a:cubicBezTo>
                  <a:lnTo>
                    <a:pt x="29203" y="1183661"/>
                  </a:lnTo>
                  <a:cubicBezTo>
                    <a:pt x="13075" y="1183661"/>
                    <a:pt x="0" y="1170586"/>
                    <a:pt x="0" y="1154458"/>
                  </a:cubicBezTo>
                  <a:lnTo>
                    <a:pt x="0" y="29203"/>
                  </a:lnTo>
                  <a:cubicBezTo>
                    <a:pt x="0" y="13075"/>
                    <a:pt x="13075" y="0"/>
                    <a:pt x="29203" y="0"/>
                  </a:cubicBezTo>
                  <a:close/>
                </a:path>
              </a:pathLst>
            </a:custGeom>
            <a:solidFill>
              <a:srgbClr val="FFFFFF"/>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1028700" y="7875382"/>
            <a:ext cx="13520423" cy="1382918"/>
            <a:chOff x="0" y="0"/>
            <a:chExt cx="3560934" cy="364225"/>
          </a:xfrm>
        </p:grpSpPr>
        <p:sp>
          <p:nvSpPr>
            <p:cNvPr id="7" name="Freeform 7"/>
            <p:cNvSpPr/>
            <p:nvPr/>
          </p:nvSpPr>
          <p:spPr>
            <a:xfrm>
              <a:off x="0" y="0"/>
              <a:ext cx="3560935" cy="364225"/>
            </a:xfrm>
            <a:custGeom>
              <a:avLst/>
              <a:gdLst/>
              <a:ahLst/>
              <a:cxnLst/>
              <a:rect l="l" t="t" r="r" b="b"/>
              <a:pathLst>
                <a:path w="3560935" h="364225">
                  <a:moveTo>
                    <a:pt x="29203" y="0"/>
                  </a:moveTo>
                  <a:lnTo>
                    <a:pt x="3531731" y="0"/>
                  </a:lnTo>
                  <a:cubicBezTo>
                    <a:pt x="3547860" y="0"/>
                    <a:pt x="3560935" y="13075"/>
                    <a:pt x="3560935" y="29203"/>
                  </a:cubicBezTo>
                  <a:lnTo>
                    <a:pt x="3560935" y="335022"/>
                  </a:lnTo>
                  <a:cubicBezTo>
                    <a:pt x="3560935" y="351151"/>
                    <a:pt x="3547860" y="364225"/>
                    <a:pt x="3531731" y="364225"/>
                  </a:cubicBezTo>
                  <a:lnTo>
                    <a:pt x="29203" y="364225"/>
                  </a:lnTo>
                  <a:cubicBezTo>
                    <a:pt x="13075" y="364225"/>
                    <a:pt x="0" y="351151"/>
                    <a:pt x="0" y="335022"/>
                  </a:cubicBezTo>
                  <a:lnTo>
                    <a:pt x="0" y="29203"/>
                  </a:lnTo>
                  <a:cubicBezTo>
                    <a:pt x="0" y="13075"/>
                    <a:pt x="13075" y="0"/>
                    <a:pt x="29203" y="0"/>
                  </a:cubicBezTo>
                  <a:close/>
                </a:path>
              </a:pathLst>
            </a:custGeom>
            <a:solidFill>
              <a:srgbClr val="FFFFFF"/>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9" name="Picture 9"/>
          <p:cNvPicPr>
            <a:picLocks noChangeAspect="1"/>
          </p:cNvPicPr>
          <p:nvPr/>
        </p:nvPicPr>
        <p:blipFill>
          <a:blip r:embed="rId3"/>
          <a:srcRect l="7264" t="17434" r="29475"/>
          <a:stretch>
            <a:fillRect/>
          </a:stretch>
        </p:blipFill>
        <p:spPr>
          <a:xfrm>
            <a:off x="13281341" y="2385121"/>
            <a:ext cx="4843393" cy="7901879"/>
          </a:xfrm>
          <a:prstGeom prst="rect">
            <a:avLst/>
          </a:prstGeom>
        </p:spPr>
      </p:pic>
      <p:sp>
        <p:nvSpPr>
          <p:cNvPr id="10" name="TextBox 10"/>
          <p:cNvSpPr txBox="1"/>
          <p:nvPr/>
        </p:nvSpPr>
        <p:spPr>
          <a:xfrm>
            <a:off x="1477274" y="1119937"/>
            <a:ext cx="12623274" cy="3916945"/>
          </a:xfrm>
          <a:prstGeom prst="rect">
            <a:avLst/>
          </a:prstGeom>
        </p:spPr>
        <p:txBody>
          <a:bodyPr lIns="0" tIns="0" rIns="0" bIns="0" rtlCol="0" anchor="t">
            <a:spAutoFit/>
          </a:bodyPr>
          <a:lstStyle/>
          <a:p>
            <a:pPr>
              <a:lnSpc>
                <a:spcPts val="15738"/>
              </a:lnSpc>
            </a:pPr>
            <a:r>
              <a:rPr lang="en-US" sz="11242">
                <a:solidFill>
                  <a:srgbClr val="FF006E"/>
                </a:solidFill>
                <a:latin typeface="Stolzl 1"/>
              </a:rPr>
              <a:t>Being a</a:t>
            </a:r>
          </a:p>
          <a:p>
            <a:pPr>
              <a:lnSpc>
                <a:spcPts val="15738"/>
              </a:lnSpc>
            </a:pPr>
            <a:r>
              <a:rPr lang="en-US" sz="11242">
                <a:solidFill>
                  <a:srgbClr val="FF006E"/>
                </a:solidFill>
                <a:latin typeface="Stolzl 1"/>
              </a:rPr>
              <a:t>School Governor</a:t>
            </a:r>
          </a:p>
        </p:txBody>
      </p:sp>
      <p:sp>
        <p:nvSpPr>
          <p:cNvPr id="11" name="TextBox 11"/>
          <p:cNvSpPr txBox="1"/>
          <p:nvPr/>
        </p:nvSpPr>
        <p:spPr>
          <a:xfrm>
            <a:off x="1477274" y="8082653"/>
            <a:ext cx="5234211" cy="897682"/>
          </a:xfrm>
          <a:prstGeom prst="rect">
            <a:avLst/>
          </a:prstGeom>
        </p:spPr>
        <p:txBody>
          <a:bodyPr lIns="0" tIns="0" rIns="0" bIns="0" rtlCol="0" anchor="t">
            <a:spAutoFit/>
          </a:bodyPr>
          <a:lstStyle/>
          <a:p>
            <a:pPr>
              <a:lnSpc>
                <a:spcPts val="7000"/>
              </a:lnSpc>
            </a:pPr>
            <a:r>
              <a:rPr lang="en-US" sz="4800" dirty="0">
                <a:solidFill>
                  <a:srgbClr val="FF006E"/>
                </a:solidFill>
                <a:latin typeface="Stolzl 2"/>
              </a:rPr>
              <a:t>Name</a:t>
            </a:r>
            <a:r>
              <a:rPr lang="en-US" sz="5000" dirty="0">
                <a:solidFill>
                  <a:srgbClr val="FF006E"/>
                </a:solidFill>
                <a:latin typeface="Stolzl 2"/>
              </a:rPr>
              <a:t> of School</a:t>
            </a:r>
          </a:p>
        </p:txBody>
      </p:sp>
      <p:sp>
        <p:nvSpPr>
          <p:cNvPr id="12" name="TextBox 12"/>
          <p:cNvSpPr txBox="1"/>
          <p:nvPr/>
        </p:nvSpPr>
        <p:spPr>
          <a:xfrm>
            <a:off x="1477274" y="5990994"/>
            <a:ext cx="11121361" cy="1393825"/>
          </a:xfrm>
          <a:prstGeom prst="rect">
            <a:avLst/>
          </a:prstGeom>
        </p:spPr>
        <p:txBody>
          <a:bodyPr lIns="0" tIns="0" rIns="0" bIns="0" rtlCol="0" anchor="t">
            <a:spAutoFit/>
          </a:bodyPr>
          <a:lstStyle/>
          <a:p>
            <a:pPr>
              <a:lnSpc>
                <a:spcPts val="5599"/>
              </a:lnSpc>
            </a:pPr>
            <a:r>
              <a:rPr lang="en-US" sz="3999">
                <a:solidFill>
                  <a:srgbClr val="FFFFFF"/>
                </a:solidFill>
                <a:latin typeface="Stolzl 2"/>
              </a:rPr>
              <a:t>Could you become a governor when you're older?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26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364237" y="593721"/>
            <a:ext cx="2464428" cy="1490582"/>
          </a:xfrm>
          <a:prstGeom prst="rect">
            <a:avLst/>
          </a:prstGeom>
        </p:spPr>
      </p:pic>
      <p:grpSp>
        <p:nvGrpSpPr>
          <p:cNvPr id="3" name="Group 3"/>
          <p:cNvGrpSpPr/>
          <p:nvPr/>
        </p:nvGrpSpPr>
        <p:grpSpPr>
          <a:xfrm>
            <a:off x="1028700" y="1028700"/>
            <a:ext cx="13520423" cy="4494212"/>
            <a:chOff x="0" y="0"/>
            <a:chExt cx="3560934" cy="1183661"/>
          </a:xfrm>
        </p:grpSpPr>
        <p:sp>
          <p:nvSpPr>
            <p:cNvPr id="4" name="Freeform 4"/>
            <p:cNvSpPr/>
            <p:nvPr/>
          </p:nvSpPr>
          <p:spPr>
            <a:xfrm>
              <a:off x="0" y="0"/>
              <a:ext cx="3560935" cy="1183661"/>
            </a:xfrm>
            <a:custGeom>
              <a:avLst/>
              <a:gdLst/>
              <a:ahLst/>
              <a:cxnLst/>
              <a:rect l="l" t="t" r="r" b="b"/>
              <a:pathLst>
                <a:path w="3560935" h="1183661">
                  <a:moveTo>
                    <a:pt x="29203" y="0"/>
                  </a:moveTo>
                  <a:lnTo>
                    <a:pt x="3531731" y="0"/>
                  </a:lnTo>
                  <a:cubicBezTo>
                    <a:pt x="3547860" y="0"/>
                    <a:pt x="3560935" y="13075"/>
                    <a:pt x="3560935" y="29203"/>
                  </a:cubicBezTo>
                  <a:lnTo>
                    <a:pt x="3560935" y="1154458"/>
                  </a:lnTo>
                  <a:cubicBezTo>
                    <a:pt x="3560935" y="1170586"/>
                    <a:pt x="3547860" y="1183661"/>
                    <a:pt x="3531731" y="1183661"/>
                  </a:cubicBezTo>
                  <a:lnTo>
                    <a:pt x="29203" y="1183661"/>
                  </a:lnTo>
                  <a:cubicBezTo>
                    <a:pt x="13075" y="1183661"/>
                    <a:pt x="0" y="1170586"/>
                    <a:pt x="0" y="1154458"/>
                  </a:cubicBezTo>
                  <a:lnTo>
                    <a:pt x="0" y="29203"/>
                  </a:lnTo>
                  <a:cubicBezTo>
                    <a:pt x="0" y="13075"/>
                    <a:pt x="13075" y="0"/>
                    <a:pt x="29203" y="0"/>
                  </a:cubicBezTo>
                  <a:close/>
                </a:path>
              </a:pathLst>
            </a:custGeom>
            <a:solidFill>
              <a:srgbClr val="FFFFFF"/>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1028700" y="7875382"/>
            <a:ext cx="13520423" cy="1382918"/>
            <a:chOff x="0" y="0"/>
            <a:chExt cx="3560934" cy="364225"/>
          </a:xfrm>
        </p:grpSpPr>
        <p:sp>
          <p:nvSpPr>
            <p:cNvPr id="7" name="Freeform 7"/>
            <p:cNvSpPr/>
            <p:nvPr/>
          </p:nvSpPr>
          <p:spPr>
            <a:xfrm>
              <a:off x="0" y="0"/>
              <a:ext cx="3560935" cy="364225"/>
            </a:xfrm>
            <a:custGeom>
              <a:avLst/>
              <a:gdLst/>
              <a:ahLst/>
              <a:cxnLst/>
              <a:rect l="l" t="t" r="r" b="b"/>
              <a:pathLst>
                <a:path w="3560935" h="364225">
                  <a:moveTo>
                    <a:pt x="29203" y="0"/>
                  </a:moveTo>
                  <a:lnTo>
                    <a:pt x="3531731" y="0"/>
                  </a:lnTo>
                  <a:cubicBezTo>
                    <a:pt x="3547860" y="0"/>
                    <a:pt x="3560935" y="13075"/>
                    <a:pt x="3560935" y="29203"/>
                  </a:cubicBezTo>
                  <a:lnTo>
                    <a:pt x="3560935" y="335022"/>
                  </a:lnTo>
                  <a:cubicBezTo>
                    <a:pt x="3560935" y="351151"/>
                    <a:pt x="3547860" y="364225"/>
                    <a:pt x="3531731" y="364225"/>
                  </a:cubicBezTo>
                  <a:lnTo>
                    <a:pt x="29203" y="364225"/>
                  </a:lnTo>
                  <a:cubicBezTo>
                    <a:pt x="13075" y="364225"/>
                    <a:pt x="0" y="351151"/>
                    <a:pt x="0" y="335022"/>
                  </a:cubicBezTo>
                  <a:lnTo>
                    <a:pt x="0" y="29203"/>
                  </a:lnTo>
                  <a:cubicBezTo>
                    <a:pt x="0" y="13075"/>
                    <a:pt x="13075" y="0"/>
                    <a:pt x="29203" y="0"/>
                  </a:cubicBezTo>
                  <a:close/>
                </a:path>
              </a:pathLst>
            </a:custGeom>
            <a:solidFill>
              <a:srgbClr val="FFFFFF"/>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9" name="TextBox 9"/>
          <p:cNvSpPr txBox="1"/>
          <p:nvPr/>
        </p:nvSpPr>
        <p:spPr>
          <a:xfrm>
            <a:off x="1477274" y="1119937"/>
            <a:ext cx="12623274" cy="3916945"/>
          </a:xfrm>
          <a:prstGeom prst="rect">
            <a:avLst/>
          </a:prstGeom>
        </p:spPr>
        <p:txBody>
          <a:bodyPr lIns="0" tIns="0" rIns="0" bIns="0" rtlCol="0" anchor="t">
            <a:spAutoFit/>
          </a:bodyPr>
          <a:lstStyle/>
          <a:p>
            <a:pPr>
              <a:lnSpc>
                <a:spcPts val="15738"/>
              </a:lnSpc>
            </a:pPr>
            <a:r>
              <a:rPr lang="en-US" sz="11242">
                <a:solidFill>
                  <a:srgbClr val="FF006E"/>
                </a:solidFill>
                <a:latin typeface="Stolzl 1"/>
              </a:rPr>
              <a:t>Being a</a:t>
            </a:r>
          </a:p>
          <a:p>
            <a:pPr>
              <a:lnSpc>
                <a:spcPts val="15738"/>
              </a:lnSpc>
            </a:pPr>
            <a:r>
              <a:rPr lang="en-US" sz="11242">
                <a:solidFill>
                  <a:srgbClr val="FF006E"/>
                </a:solidFill>
                <a:latin typeface="Stolzl 1"/>
              </a:rPr>
              <a:t>School Governor</a:t>
            </a:r>
          </a:p>
        </p:txBody>
      </p:sp>
      <p:sp>
        <p:nvSpPr>
          <p:cNvPr id="10" name="TextBox 10"/>
          <p:cNvSpPr txBox="1"/>
          <p:nvPr/>
        </p:nvSpPr>
        <p:spPr>
          <a:xfrm>
            <a:off x="1477274" y="8082653"/>
            <a:ext cx="5234211" cy="827150"/>
          </a:xfrm>
          <a:prstGeom prst="rect">
            <a:avLst/>
          </a:prstGeom>
        </p:spPr>
        <p:txBody>
          <a:bodyPr lIns="0" tIns="0" rIns="0" bIns="0" rtlCol="0" anchor="t">
            <a:spAutoFit/>
          </a:bodyPr>
          <a:lstStyle/>
          <a:p>
            <a:pPr>
              <a:lnSpc>
                <a:spcPts val="7000"/>
              </a:lnSpc>
            </a:pPr>
            <a:r>
              <a:rPr lang="en-US" sz="4400" dirty="0">
                <a:solidFill>
                  <a:srgbClr val="FF006E"/>
                </a:solidFill>
                <a:latin typeface="Stolzl 2"/>
              </a:rPr>
              <a:t>Name of School</a:t>
            </a:r>
          </a:p>
        </p:txBody>
      </p:sp>
      <p:pic>
        <p:nvPicPr>
          <p:cNvPr id="11" name="Picture 11"/>
          <p:cNvPicPr>
            <a:picLocks noChangeAspect="1"/>
          </p:cNvPicPr>
          <p:nvPr/>
        </p:nvPicPr>
        <p:blipFill>
          <a:blip r:embed="rId3"/>
          <a:srcRect r="39715"/>
          <a:stretch>
            <a:fillRect/>
          </a:stretch>
        </p:blipFill>
        <p:spPr>
          <a:xfrm>
            <a:off x="11722825" y="3275806"/>
            <a:ext cx="6356360" cy="7038096"/>
          </a:xfrm>
          <a:prstGeom prst="rect">
            <a:avLst/>
          </a:prstGeom>
        </p:spPr>
      </p:pic>
      <p:sp>
        <p:nvSpPr>
          <p:cNvPr id="12" name="TextBox 12"/>
          <p:cNvSpPr txBox="1"/>
          <p:nvPr/>
        </p:nvSpPr>
        <p:spPr>
          <a:xfrm>
            <a:off x="1477274" y="5990994"/>
            <a:ext cx="11121361" cy="1393825"/>
          </a:xfrm>
          <a:prstGeom prst="rect">
            <a:avLst/>
          </a:prstGeom>
        </p:spPr>
        <p:txBody>
          <a:bodyPr lIns="0" tIns="0" rIns="0" bIns="0" rtlCol="0" anchor="t">
            <a:spAutoFit/>
          </a:bodyPr>
          <a:lstStyle/>
          <a:p>
            <a:pPr>
              <a:lnSpc>
                <a:spcPts val="5599"/>
              </a:lnSpc>
            </a:pPr>
            <a:r>
              <a:rPr lang="en-US" sz="3999">
                <a:solidFill>
                  <a:srgbClr val="FFFFFF"/>
                </a:solidFill>
                <a:latin typeface="Stolzl 2"/>
              </a:rPr>
              <a:t>Could you become a governor when you're older?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26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364237" y="593721"/>
            <a:ext cx="2464428" cy="1490582"/>
          </a:xfrm>
          <a:prstGeom prst="rect">
            <a:avLst/>
          </a:prstGeom>
        </p:spPr>
      </p:pic>
      <p:grpSp>
        <p:nvGrpSpPr>
          <p:cNvPr id="3" name="Group 3"/>
          <p:cNvGrpSpPr/>
          <p:nvPr/>
        </p:nvGrpSpPr>
        <p:grpSpPr>
          <a:xfrm>
            <a:off x="1028700" y="1028700"/>
            <a:ext cx="13520423" cy="4494212"/>
            <a:chOff x="0" y="0"/>
            <a:chExt cx="3560934" cy="1183661"/>
          </a:xfrm>
        </p:grpSpPr>
        <p:sp>
          <p:nvSpPr>
            <p:cNvPr id="4" name="Freeform 4"/>
            <p:cNvSpPr/>
            <p:nvPr/>
          </p:nvSpPr>
          <p:spPr>
            <a:xfrm>
              <a:off x="0" y="0"/>
              <a:ext cx="3560935" cy="1183661"/>
            </a:xfrm>
            <a:custGeom>
              <a:avLst/>
              <a:gdLst/>
              <a:ahLst/>
              <a:cxnLst/>
              <a:rect l="l" t="t" r="r" b="b"/>
              <a:pathLst>
                <a:path w="3560935" h="1183661">
                  <a:moveTo>
                    <a:pt x="29203" y="0"/>
                  </a:moveTo>
                  <a:lnTo>
                    <a:pt x="3531731" y="0"/>
                  </a:lnTo>
                  <a:cubicBezTo>
                    <a:pt x="3547860" y="0"/>
                    <a:pt x="3560935" y="13075"/>
                    <a:pt x="3560935" y="29203"/>
                  </a:cubicBezTo>
                  <a:lnTo>
                    <a:pt x="3560935" y="1154458"/>
                  </a:lnTo>
                  <a:cubicBezTo>
                    <a:pt x="3560935" y="1170586"/>
                    <a:pt x="3547860" y="1183661"/>
                    <a:pt x="3531731" y="1183661"/>
                  </a:cubicBezTo>
                  <a:lnTo>
                    <a:pt x="29203" y="1183661"/>
                  </a:lnTo>
                  <a:cubicBezTo>
                    <a:pt x="13075" y="1183661"/>
                    <a:pt x="0" y="1170586"/>
                    <a:pt x="0" y="1154458"/>
                  </a:cubicBezTo>
                  <a:lnTo>
                    <a:pt x="0" y="29203"/>
                  </a:lnTo>
                  <a:cubicBezTo>
                    <a:pt x="0" y="13075"/>
                    <a:pt x="13075" y="0"/>
                    <a:pt x="29203" y="0"/>
                  </a:cubicBezTo>
                  <a:close/>
                </a:path>
              </a:pathLst>
            </a:custGeom>
            <a:solidFill>
              <a:srgbClr val="FFFFFF"/>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1028700" y="7875382"/>
            <a:ext cx="13520423" cy="1382918"/>
            <a:chOff x="0" y="0"/>
            <a:chExt cx="3560934" cy="364225"/>
          </a:xfrm>
        </p:grpSpPr>
        <p:sp>
          <p:nvSpPr>
            <p:cNvPr id="7" name="Freeform 7"/>
            <p:cNvSpPr/>
            <p:nvPr/>
          </p:nvSpPr>
          <p:spPr>
            <a:xfrm>
              <a:off x="0" y="0"/>
              <a:ext cx="3560935" cy="364225"/>
            </a:xfrm>
            <a:custGeom>
              <a:avLst/>
              <a:gdLst/>
              <a:ahLst/>
              <a:cxnLst/>
              <a:rect l="l" t="t" r="r" b="b"/>
              <a:pathLst>
                <a:path w="3560935" h="364225">
                  <a:moveTo>
                    <a:pt x="29203" y="0"/>
                  </a:moveTo>
                  <a:lnTo>
                    <a:pt x="3531731" y="0"/>
                  </a:lnTo>
                  <a:cubicBezTo>
                    <a:pt x="3547860" y="0"/>
                    <a:pt x="3560935" y="13075"/>
                    <a:pt x="3560935" y="29203"/>
                  </a:cubicBezTo>
                  <a:lnTo>
                    <a:pt x="3560935" y="335022"/>
                  </a:lnTo>
                  <a:cubicBezTo>
                    <a:pt x="3560935" y="351151"/>
                    <a:pt x="3547860" y="364225"/>
                    <a:pt x="3531731" y="364225"/>
                  </a:cubicBezTo>
                  <a:lnTo>
                    <a:pt x="29203" y="364225"/>
                  </a:lnTo>
                  <a:cubicBezTo>
                    <a:pt x="13075" y="364225"/>
                    <a:pt x="0" y="351151"/>
                    <a:pt x="0" y="335022"/>
                  </a:cubicBezTo>
                  <a:lnTo>
                    <a:pt x="0" y="29203"/>
                  </a:lnTo>
                  <a:cubicBezTo>
                    <a:pt x="0" y="13075"/>
                    <a:pt x="13075" y="0"/>
                    <a:pt x="29203" y="0"/>
                  </a:cubicBezTo>
                  <a:close/>
                </a:path>
              </a:pathLst>
            </a:custGeom>
            <a:solidFill>
              <a:srgbClr val="FFFFFF"/>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9" name="Picture 9"/>
          <p:cNvPicPr>
            <a:picLocks noChangeAspect="1"/>
          </p:cNvPicPr>
          <p:nvPr/>
        </p:nvPicPr>
        <p:blipFill>
          <a:blip r:embed="rId3"/>
          <a:srcRect t="8578"/>
          <a:stretch>
            <a:fillRect/>
          </a:stretch>
        </p:blipFill>
        <p:spPr>
          <a:xfrm>
            <a:off x="12249616" y="3534272"/>
            <a:ext cx="6038384" cy="6752728"/>
          </a:xfrm>
          <a:prstGeom prst="rect">
            <a:avLst/>
          </a:prstGeom>
        </p:spPr>
      </p:pic>
      <p:sp>
        <p:nvSpPr>
          <p:cNvPr id="10" name="TextBox 10"/>
          <p:cNvSpPr txBox="1"/>
          <p:nvPr/>
        </p:nvSpPr>
        <p:spPr>
          <a:xfrm>
            <a:off x="1477274" y="1119937"/>
            <a:ext cx="12623274" cy="3916945"/>
          </a:xfrm>
          <a:prstGeom prst="rect">
            <a:avLst/>
          </a:prstGeom>
        </p:spPr>
        <p:txBody>
          <a:bodyPr lIns="0" tIns="0" rIns="0" bIns="0" rtlCol="0" anchor="t">
            <a:spAutoFit/>
          </a:bodyPr>
          <a:lstStyle/>
          <a:p>
            <a:pPr>
              <a:lnSpc>
                <a:spcPts val="15738"/>
              </a:lnSpc>
            </a:pPr>
            <a:r>
              <a:rPr lang="en-US" sz="11242">
                <a:solidFill>
                  <a:srgbClr val="FF006E"/>
                </a:solidFill>
                <a:latin typeface="Stolzl 1"/>
              </a:rPr>
              <a:t>Being a</a:t>
            </a:r>
          </a:p>
          <a:p>
            <a:pPr>
              <a:lnSpc>
                <a:spcPts val="15738"/>
              </a:lnSpc>
            </a:pPr>
            <a:r>
              <a:rPr lang="en-US" sz="11242">
                <a:solidFill>
                  <a:srgbClr val="FF006E"/>
                </a:solidFill>
                <a:latin typeface="Stolzl 1"/>
              </a:rPr>
              <a:t>School Governor</a:t>
            </a:r>
          </a:p>
        </p:txBody>
      </p:sp>
      <p:sp>
        <p:nvSpPr>
          <p:cNvPr id="11" name="TextBox 11"/>
          <p:cNvSpPr txBox="1"/>
          <p:nvPr/>
        </p:nvSpPr>
        <p:spPr>
          <a:xfrm>
            <a:off x="1477274" y="8082653"/>
            <a:ext cx="5234211" cy="827150"/>
          </a:xfrm>
          <a:prstGeom prst="rect">
            <a:avLst/>
          </a:prstGeom>
        </p:spPr>
        <p:txBody>
          <a:bodyPr lIns="0" tIns="0" rIns="0" bIns="0" rtlCol="0" anchor="t">
            <a:spAutoFit/>
          </a:bodyPr>
          <a:lstStyle/>
          <a:p>
            <a:pPr>
              <a:lnSpc>
                <a:spcPts val="7000"/>
              </a:lnSpc>
            </a:pPr>
            <a:r>
              <a:rPr lang="en-US" sz="4000" dirty="0">
                <a:solidFill>
                  <a:srgbClr val="FF006E"/>
                </a:solidFill>
                <a:latin typeface="Stolzl 2"/>
              </a:rPr>
              <a:t>Name of School</a:t>
            </a:r>
          </a:p>
        </p:txBody>
      </p:sp>
      <p:sp>
        <p:nvSpPr>
          <p:cNvPr id="12" name="TextBox 12"/>
          <p:cNvSpPr txBox="1"/>
          <p:nvPr/>
        </p:nvSpPr>
        <p:spPr>
          <a:xfrm>
            <a:off x="1477274" y="5990994"/>
            <a:ext cx="11121361" cy="1393825"/>
          </a:xfrm>
          <a:prstGeom prst="rect">
            <a:avLst/>
          </a:prstGeom>
        </p:spPr>
        <p:txBody>
          <a:bodyPr lIns="0" tIns="0" rIns="0" bIns="0" rtlCol="0" anchor="t">
            <a:spAutoFit/>
          </a:bodyPr>
          <a:lstStyle/>
          <a:p>
            <a:pPr>
              <a:lnSpc>
                <a:spcPts val="5599"/>
              </a:lnSpc>
            </a:pPr>
            <a:r>
              <a:rPr lang="en-US" sz="3999">
                <a:solidFill>
                  <a:srgbClr val="FFFFFF"/>
                </a:solidFill>
                <a:latin typeface="Stolzl 2"/>
              </a:rPr>
              <a:t>Could you become a governor when you're older?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26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5364237" y="593721"/>
            <a:ext cx="2464428" cy="1490582"/>
          </a:xfrm>
          <a:prstGeom prst="rect">
            <a:avLst/>
          </a:prstGeom>
        </p:spPr>
      </p:pic>
      <p:grpSp>
        <p:nvGrpSpPr>
          <p:cNvPr id="3" name="Group 3"/>
          <p:cNvGrpSpPr/>
          <p:nvPr/>
        </p:nvGrpSpPr>
        <p:grpSpPr>
          <a:xfrm>
            <a:off x="1028700" y="1028700"/>
            <a:ext cx="13520423" cy="4494212"/>
            <a:chOff x="0" y="0"/>
            <a:chExt cx="3560934" cy="1183661"/>
          </a:xfrm>
        </p:grpSpPr>
        <p:sp>
          <p:nvSpPr>
            <p:cNvPr id="4" name="Freeform 4"/>
            <p:cNvSpPr/>
            <p:nvPr/>
          </p:nvSpPr>
          <p:spPr>
            <a:xfrm>
              <a:off x="0" y="0"/>
              <a:ext cx="3560935" cy="1183661"/>
            </a:xfrm>
            <a:custGeom>
              <a:avLst/>
              <a:gdLst/>
              <a:ahLst/>
              <a:cxnLst/>
              <a:rect l="l" t="t" r="r" b="b"/>
              <a:pathLst>
                <a:path w="3560935" h="1183661">
                  <a:moveTo>
                    <a:pt x="29203" y="0"/>
                  </a:moveTo>
                  <a:lnTo>
                    <a:pt x="3531731" y="0"/>
                  </a:lnTo>
                  <a:cubicBezTo>
                    <a:pt x="3547860" y="0"/>
                    <a:pt x="3560935" y="13075"/>
                    <a:pt x="3560935" y="29203"/>
                  </a:cubicBezTo>
                  <a:lnTo>
                    <a:pt x="3560935" y="1154458"/>
                  </a:lnTo>
                  <a:cubicBezTo>
                    <a:pt x="3560935" y="1170586"/>
                    <a:pt x="3547860" y="1183661"/>
                    <a:pt x="3531731" y="1183661"/>
                  </a:cubicBezTo>
                  <a:lnTo>
                    <a:pt x="29203" y="1183661"/>
                  </a:lnTo>
                  <a:cubicBezTo>
                    <a:pt x="13075" y="1183661"/>
                    <a:pt x="0" y="1170586"/>
                    <a:pt x="0" y="1154458"/>
                  </a:cubicBezTo>
                  <a:lnTo>
                    <a:pt x="0" y="29203"/>
                  </a:lnTo>
                  <a:cubicBezTo>
                    <a:pt x="0" y="13075"/>
                    <a:pt x="13075" y="0"/>
                    <a:pt x="29203" y="0"/>
                  </a:cubicBezTo>
                  <a:close/>
                </a:path>
              </a:pathLst>
            </a:custGeom>
            <a:solidFill>
              <a:srgbClr val="FFFFFF"/>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1028700" y="7875382"/>
            <a:ext cx="13520423" cy="1382918"/>
            <a:chOff x="0" y="0"/>
            <a:chExt cx="3560934" cy="364225"/>
          </a:xfrm>
        </p:grpSpPr>
        <p:sp>
          <p:nvSpPr>
            <p:cNvPr id="7" name="Freeform 7"/>
            <p:cNvSpPr/>
            <p:nvPr/>
          </p:nvSpPr>
          <p:spPr>
            <a:xfrm>
              <a:off x="0" y="0"/>
              <a:ext cx="3560935" cy="364225"/>
            </a:xfrm>
            <a:custGeom>
              <a:avLst/>
              <a:gdLst/>
              <a:ahLst/>
              <a:cxnLst/>
              <a:rect l="l" t="t" r="r" b="b"/>
              <a:pathLst>
                <a:path w="3560935" h="364225">
                  <a:moveTo>
                    <a:pt x="29203" y="0"/>
                  </a:moveTo>
                  <a:lnTo>
                    <a:pt x="3531731" y="0"/>
                  </a:lnTo>
                  <a:cubicBezTo>
                    <a:pt x="3547860" y="0"/>
                    <a:pt x="3560935" y="13075"/>
                    <a:pt x="3560935" y="29203"/>
                  </a:cubicBezTo>
                  <a:lnTo>
                    <a:pt x="3560935" y="335022"/>
                  </a:lnTo>
                  <a:cubicBezTo>
                    <a:pt x="3560935" y="351151"/>
                    <a:pt x="3547860" y="364225"/>
                    <a:pt x="3531731" y="364225"/>
                  </a:cubicBezTo>
                  <a:lnTo>
                    <a:pt x="29203" y="364225"/>
                  </a:lnTo>
                  <a:cubicBezTo>
                    <a:pt x="13075" y="364225"/>
                    <a:pt x="0" y="351151"/>
                    <a:pt x="0" y="335022"/>
                  </a:cubicBezTo>
                  <a:lnTo>
                    <a:pt x="0" y="29203"/>
                  </a:lnTo>
                  <a:cubicBezTo>
                    <a:pt x="0" y="13075"/>
                    <a:pt x="13075" y="0"/>
                    <a:pt x="29203" y="0"/>
                  </a:cubicBezTo>
                  <a:close/>
                </a:path>
              </a:pathLst>
            </a:custGeom>
            <a:solidFill>
              <a:srgbClr val="FFFFFF"/>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9" name="TextBox 9"/>
          <p:cNvSpPr txBox="1"/>
          <p:nvPr/>
        </p:nvSpPr>
        <p:spPr>
          <a:xfrm>
            <a:off x="1477274" y="5990994"/>
            <a:ext cx="11121361" cy="1393825"/>
          </a:xfrm>
          <a:prstGeom prst="rect">
            <a:avLst/>
          </a:prstGeom>
        </p:spPr>
        <p:txBody>
          <a:bodyPr lIns="0" tIns="0" rIns="0" bIns="0" rtlCol="0" anchor="t">
            <a:spAutoFit/>
          </a:bodyPr>
          <a:lstStyle/>
          <a:p>
            <a:pPr>
              <a:lnSpc>
                <a:spcPts val="5599"/>
              </a:lnSpc>
            </a:pPr>
            <a:r>
              <a:rPr lang="en-US" sz="3999">
                <a:solidFill>
                  <a:srgbClr val="FFFFFF"/>
                </a:solidFill>
                <a:latin typeface="Stolzl 2"/>
              </a:rPr>
              <a:t>Could you become a governor when you're older?</a:t>
            </a:r>
          </a:p>
        </p:txBody>
      </p:sp>
      <p:sp>
        <p:nvSpPr>
          <p:cNvPr id="10" name="TextBox 10"/>
          <p:cNvSpPr txBox="1"/>
          <p:nvPr/>
        </p:nvSpPr>
        <p:spPr>
          <a:xfrm>
            <a:off x="1477274" y="1119937"/>
            <a:ext cx="12623274" cy="3916945"/>
          </a:xfrm>
          <a:prstGeom prst="rect">
            <a:avLst/>
          </a:prstGeom>
        </p:spPr>
        <p:txBody>
          <a:bodyPr lIns="0" tIns="0" rIns="0" bIns="0" rtlCol="0" anchor="t">
            <a:spAutoFit/>
          </a:bodyPr>
          <a:lstStyle/>
          <a:p>
            <a:pPr>
              <a:lnSpc>
                <a:spcPts val="15738"/>
              </a:lnSpc>
            </a:pPr>
            <a:r>
              <a:rPr lang="en-US" sz="11242">
                <a:solidFill>
                  <a:srgbClr val="FF006E"/>
                </a:solidFill>
                <a:latin typeface="Stolzl 1"/>
              </a:rPr>
              <a:t>Being a</a:t>
            </a:r>
          </a:p>
          <a:p>
            <a:pPr>
              <a:lnSpc>
                <a:spcPts val="15738"/>
              </a:lnSpc>
            </a:pPr>
            <a:r>
              <a:rPr lang="en-US" sz="11242">
                <a:solidFill>
                  <a:srgbClr val="FF006E"/>
                </a:solidFill>
                <a:latin typeface="Stolzl 1"/>
              </a:rPr>
              <a:t>School Governor</a:t>
            </a:r>
          </a:p>
        </p:txBody>
      </p:sp>
      <p:pic>
        <p:nvPicPr>
          <p:cNvPr id="11" name="Picture 11"/>
          <p:cNvPicPr>
            <a:picLocks noChangeAspect="1"/>
          </p:cNvPicPr>
          <p:nvPr/>
        </p:nvPicPr>
        <p:blipFill>
          <a:blip r:embed="rId4"/>
          <a:srcRect/>
          <a:stretch>
            <a:fillRect/>
          </a:stretch>
        </p:blipFill>
        <p:spPr>
          <a:xfrm>
            <a:off x="15776029" y="2463236"/>
            <a:ext cx="2052635" cy="2680264"/>
          </a:xfrm>
          <a:prstGeom prst="rect">
            <a:avLst/>
          </a:prstGeom>
        </p:spPr>
      </p:pic>
      <p:sp>
        <p:nvSpPr>
          <p:cNvPr id="12" name="TextBox 12"/>
          <p:cNvSpPr txBox="1"/>
          <p:nvPr/>
        </p:nvSpPr>
        <p:spPr>
          <a:xfrm>
            <a:off x="1477274" y="8082653"/>
            <a:ext cx="5719316" cy="827150"/>
          </a:xfrm>
          <a:prstGeom prst="rect">
            <a:avLst/>
          </a:prstGeom>
        </p:spPr>
        <p:txBody>
          <a:bodyPr lIns="0" tIns="0" rIns="0" bIns="0" rtlCol="0" anchor="t">
            <a:spAutoFit/>
          </a:bodyPr>
          <a:lstStyle/>
          <a:p>
            <a:pPr>
              <a:lnSpc>
                <a:spcPts val="7000"/>
              </a:lnSpc>
            </a:pPr>
            <a:r>
              <a:rPr lang="en-US" sz="4400" dirty="0">
                <a:solidFill>
                  <a:srgbClr val="FF006E"/>
                </a:solidFill>
                <a:latin typeface="Stolzl 2"/>
              </a:rPr>
              <a:t>[Name of School]</a:t>
            </a:r>
          </a:p>
        </p:txBody>
      </p:sp>
      <p:pic>
        <p:nvPicPr>
          <p:cNvPr id="13" name="Picture 13"/>
          <p:cNvPicPr>
            <a:picLocks noChangeAspect="1"/>
          </p:cNvPicPr>
          <p:nvPr/>
        </p:nvPicPr>
        <p:blipFill>
          <a:blip r:embed="rId5"/>
          <a:srcRect l="13090" t="8216" r="25572"/>
          <a:stretch>
            <a:fillRect/>
          </a:stretch>
        </p:blipFill>
        <p:spPr>
          <a:xfrm>
            <a:off x="11614014" y="3826179"/>
            <a:ext cx="6480462" cy="64608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sp>
        <p:nvSpPr>
          <p:cNvPr id="6" name="TextBox 6"/>
          <p:cNvSpPr txBox="1"/>
          <p:nvPr/>
        </p:nvSpPr>
        <p:spPr>
          <a:xfrm>
            <a:off x="1028700" y="6416463"/>
            <a:ext cx="15211627" cy="1057275"/>
          </a:xfrm>
          <a:prstGeom prst="rect">
            <a:avLst/>
          </a:prstGeom>
        </p:spPr>
        <p:txBody>
          <a:bodyPr lIns="0" tIns="0" rIns="0" bIns="0" rtlCol="0" anchor="t">
            <a:spAutoFit/>
          </a:bodyPr>
          <a:lstStyle/>
          <a:p>
            <a:pPr>
              <a:lnSpc>
                <a:spcPts val="4200"/>
              </a:lnSpc>
            </a:pPr>
            <a:r>
              <a:rPr lang="en-US" sz="3000">
                <a:solidFill>
                  <a:srgbClr val="000000"/>
                </a:solidFill>
                <a:latin typeface="Stolzl 2"/>
              </a:rPr>
              <a:t>Definition:​</a:t>
            </a:r>
          </a:p>
          <a:p>
            <a:pPr>
              <a:lnSpc>
                <a:spcPts val="4200"/>
              </a:lnSpc>
            </a:pPr>
            <a:r>
              <a:rPr lang="en-US" sz="3000">
                <a:solidFill>
                  <a:srgbClr val="000000"/>
                </a:solidFill>
                <a:latin typeface="Stolzl 2"/>
              </a:rPr>
              <a:t>A group of people with something in common​</a:t>
            </a:r>
          </a:p>
        </p:txBody>
      </p:sp>
      <p:sp>
        <p:nvSpPr>
          <p:cNvPr id="7" name="TextBox 7"/>
          <p:cNvSpPr txBox="1"/>
          <p:nvPr/>
        </p:nvSpPr>
        <p:spPr>
          <a:xfrm>
            <a:off x="1538186" y="1606332"/>
            <a:ext cx="15211627" cy="3251212"/>
          </a:xfrm>
          <a:prstGeom prst="rect">
            <a:avLst/>
          </a:prstGeom>
        </p:spPr>
        <p:txBody>
          <a:bodyPr lIns="0" tIns="0" rIns="0" bIns="0" rtlCol="0" anchor="t">
            <a:spAutoFit/>
          </a:bodyPr>
          <a:lstStyle/>
          <a:p>
            <a:pPr algn="ctr">
              <a:lnSpc>
                <a:spcPts val="26599"/>
              </a:lnSpc>
            </a:pPr>
            <a:r>
              <a:rPr lang="en-US" sz="18999">
                <a:solidFill>
                  <a:srgbClr val="FF006E"/>
                </a:solidFill>
                <a:latin typeface="Stolzl 1"/>
              </a:rPr>
              <a:t>Community</a:t>
            </a:r>
          </a:p>
        </p:txBody>
      </p:sp>
      <p:sp>
        <p:nvSpPr>
          <p:cNvPr id="8" name="TextBox 8"/>
          <p:cNvSpPr txBox="1"/>
          <p:nvPr/>
        </p:nvSpPr>
        <p:spPr>
          <a:xfrm>
            <a:off x="17522030" y="9288463"/>
            <a:ext cx="388665"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26263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9" name="TextBox 9"/>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Who makes up our community?</a:t>
            </a:r>
          </a:p>
        </p:txBody>
      </p:sp>
      <p:grpSp>
        <p:nvGrpSpPr>
          <p:cNvPr id="10" name="Group 10"/>
          <p:cNvGrpSpPr/>
          <p:nvPr/>
        </p:nvGrpSpPr>
        <p:grpSpPr>
          <a:xfrm>
            <a:off x="1028700" y="4362377"/>
            <a:ext cx="2684802" cy="2684802"/>
            <a:chOff x="0" y="0"/>
            <a:chExt cx="3579737" cy="3579737"/>
          </a:xfrm>
        </p:grpSpPr>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12" name="TextBox 12"/>
            <p:cNvSpPr txBox="1"/>
            <p:nvPr/>
          </p:nvSpPr>
          <p:spPr>
            <a:xfrm>
              <a:off x="283197" y="1415211"/>
              <a:ext cx="3013342" cy="682640"/>
            </a:xfrm>
            <a:prstGeom prst="rect">
              <a:avLst/>
            </a:prstGeom>
          </p:spPr>
          <p:txBody>
            <a:bodyPr lIns="0" tIns="0" rIns="0" bIns="0" rtlCol="0" anchor="t">
              <a:spAutoFit/>
            </a:bodyPr>
            <a:lstStyle/>
            <a:p>
              <a:pPr algn="ctr">
                <a:lnSpc>
                  <a:spcPts val="4243"/>
                </a:lnSpc>
              </a:pPr>
              <a:r>
                <a:rPr lang="en-US" sz="3031">
                  <a:solidFill>
                    <a:srgbClr val="FFFFFF"/>
                  </a:solidFill>
                  <a:latin typeface="Stolzl 2"/>
                </a:rPr>
                <a:t>Children</a:t>
              </a:r>
            </a:p>
          </p:txBody>
        </p:sp>
      </p:grpSp>
      <p:grpSp>
        <p:nvGrpSpPr>
          <p:cNvPr id="13" name="Group 13"/>
          <p:cNvGrpSpPr/>
          <p:nvPr/>
        </p:nvGrpSpPr>
        <p:grpSpPr>
          <a:xfrm>
            <a:off x="3838620" y="6121031"/>
            <a:ext cx="2684802" cy="2684802"/>
            <a:chOff x="0" y="0"/>
            <a:chExt cx="3579737" cy="3579737"/>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15" name="TextBox 15"/>
            <p:cNvSpPr txBox="1"/>
            <p:nvPr/>
          </p:nvSpPr>
          <p:spPr>
            <a:xfrm>
              <a:off x="634818" y="696586"/>
              <a:ext cx="2310100" cy="2119890"/>
            </a:xfrm>
            <a:prstGeom prst="rect">
              <a:avLst/>
            </a:prstGeom>
          </p:spPr>
          <p:txBody>
            <a:bodyPr lIns="0" tIns="0" rIns="0" bIns="0" rtlCol="0" anchor="t">
              <a:spAutoFit/>
            </a:bodyPr>
            <a:lstStyle/>
            <a:p>
              <a:pPr algn="ctr">
                <a:lnSpc>
                  <a:spcPts val="4243"/>
                </a:lnSpc>
              </a:pPr>
              <a:r>
                <a:rPr lang="en-US" sz="3031">
                  <a:solidFill>
                    <a:srgbClr val="FFFFFF"/>
                  </a:solidFill>
                  <a:latin typeface="Stolzl 2"/>
                </a:rPr>
                <a:t>Parents and Carers </a:t>
              </a:r>
            </a:p>
          </p:txBody>
        </p:sp>
      </p:grpSp>
      <p:grpSp>
        <p:nvGrpSpPr>
          <p:cNvPr id="16" name="Group 16"/>
          <p:cNvGrpSpPr/>
          <p:nvPr/>
        </p:nvGrpSpPr>
        <p:grpSpPr>
          <a:xfrm>
            <a:off x="3838620" y="2699749"/>
            <a:ext cx="2684802" cy="2684802"/>
            <a:chOff x="0" y="0"/>
            <a:chExt cx="3579737" cy="3579737"/>
          </a:xfrm>
        </p:grpSpPr>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18" name="TextBox 18"/>
            <p:cNvSpPr txBox="1"/>
            <p:nvPr/>
          </p:nvSpPr>
          <p:spPr>
            <a:xfrm>
              <a:off x="634818" y="1055898"/>
              <a:ext cx="2310100" cy="1401265"/>
            </a:xfrm>
            <a:prstGeom prst="rect">
              <a:avLst/>
            </a:prstGeom>
          </p:spPr>
          <p:txBody>
            <a:bodyPr lIns="0" tIns="0" rIns="0" bIns="0" rtlCol="0" anchor="t">
              <a:spAutoFit/>
            </a:bodyPr>
            <a:lstStyle/>
            <a:p>
              <a:pPr algn="ctr">
                <a:lnSpc>
                  <a:spcPts val="4243"/>
                </a:lnSpc>
              </a:pPr>
              <a:r>
                <a:rPr lang="en-US" sz="3031">
                  <a:solidFill>
                    <a:srgbClr val="FFFFFF"/>
                  </a:solidFill>
                  <a:latin typeface="Stolzl 2"/>
                </a:rPr>
                <a:t>School staff</a:t>
              </a:r>
            </a:p>
          </p:txBody>
        </p:sp>
      </p:grpSp>
      <p:grpSp>
        <p:nvGrpSpPr>
          <p:cNvPr id="19" name="Group 19"/>
          <p:cNvGrpSpPr/>
          <p:nvPr/>
        </p:nvGrpSpPr>
        <p:grpSpPr>
          <a:xfrm>
            <a:off x="6649601" y="2699749"/>
            <a:ext cx="2684802" cy="2684802"/>
            <a:chOff x="0" y="0"/>
            <a:chExt cx="3579737" cy="3579737"/>
          </a:xfrm>
        </p:grpSpPr>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21" name="TextBox 21"/>
            <p:cNvSpPr txBox="1"/>
            <p:nvPr/>
          </p:nvSpPr>
          <p:spPr>
            <a:xfrm>
              <a:off x="283197" y="1415211"/>
              <a:ext cx="3013342" cy="682640"/>
            </a:xfrm>
            <a:prstGeom prst="rect">
              <a:avLst/>
            </a:prstGeom>
          </p:spPr>
          <p:txBody>
            <a:bodyPr lIns="0" tIns="0" rIns="0" bIns="0" rtlCol="0" anchor="t">
              <a:spAutoFit/>
            </a:bodyPr>
            <a:lstStyle/>
            <a:p>
              <a:pPr algn="ctr">
                <a:lnSpc>
                  <a:spcPts val="4243"/>
                </a:lnSpc>
              </a:pPr>
              <a:r>
                <a:rPr lang="en-US" sz="3031">
                  <a:solidFill>
                    <a:srgbClr val="FFFFFF"/>
                  </a:solidFill>
                  <a:latin typeface="Stolzl 2"/>
                </a:rPr>
                <a:t>Visitors</a:t>
              </a:r>
            </a:p>
          </p:txBody>
        </p:sp>
      </p:grpSp>
      <p:grpSp>
        <p:nvGrpSpPr>
          <p:cNvPr id="22" name="Group 22"/>
          <p:cNvGrpSpPr/>
          <p:nvPr/>
        </p:nvGrpSpPr>
        <p:grpSpPr>
          <a:xfrm>
            <a:off x="9458461" y="2699749"/>
            <a:ext cx="2684802" cy="2684802"/>
            <a:chOff x="0" y="0"/>
            <a:chExt cx="3579737" cy="3579737"/>
          </a:xfrm>
        </p:grpSpPr>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24" name="TextBox 24"/>
            <p:cNvSpPr txBox="1"/>
            <p:nvPr/>
          </p:nvSpPr>
          <p:spPr>
            <a:xfrm>
              <a:off x="283197" y="1415211"/>
              <a:ext cx="3013342" cy="682640"/>
            </a:xfrm>
            <a:prstGeom prst="rect">
              <a:avLst/>
            </a:prstGeom>
          </p:spPr>
          <p:txBody>
            <a:bodyPr lIns="0" tIns="0" rIns="0" bIns="0" rtlCol="0" anchor="t">
              <a:spAutoFit/>
            </a:bodyPr>
            <a:lstStyle/>
            <a:p>
              <a:pPr algn="ctr">
                <a:lnSpc>
                  <a:spcPts val="4243"/>
                </a:lnSpc>
              </a:pPr>
              <a:r>
                <a:rPr lang="en-US" sz="3031">
                  <a:solidFill>
                    <a:srgbClr val="FFFFFF"/>
                  </a:solidFill>
                  <a:latin typeface="Stolzl 2"/>
                </a:rPr>
                <a:t>PTFA</a:t>
              </a:r>
            </a:p>
          </p:txBody>
        </p:sp>
      </p:grpSp>
      <p:grpSp>
        <p:nvGrpSpPr>
          <p:cNvPr id="25" name="Group 25"/>
          <p:cNvGrpSpPr/>
          <p:nvPr/>
        </p:nvGrpSpPr>
        <p:grpSpPr>
          <a:xfrm>
            <a:off x="9458461" y="6121031"/>
            <a:ext cx="2684802" cy="2684802"/>
            <a:chOff x="0" y="0"/>
            <a:chExt cx="3579737" cy="3579737"/>
          </a:xfrm>
        </p:grpSpPr>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27" name="TextBox 27"/>
            <p:cNvSpPr txBox="1"/>
            <p:nvPr/>
          </p:nvSpPr>
          <p:spPr>
            <a:xfrm>
              <a:off x="233997" y="1065423"/>
              <a:ext cx="3111742" cy="1295923"/>
            </a:xfrm>
            <a:prstGeom prst="rect">
              <a:avLst/>
            </a:prstGeom>
          </p:spPr>
          <p:txBody>
            <a:bodyPr lIns="0" tIns="0" rIns="0" bIns="0" rtlCol="0" anchor="t">
              <a:spAutoFit/>
            </a:bodyPr>
            <a:lstStyle/>
            <a:p>
              <a:pPr algn="ctr">
                <a:lnSpc>
                  <a:spcPts val="3960"/>
                </a:lnSpc>
              </a:pPr>
              <a:r>
                <a:rPr lang="en-US" sz="2829">
                  <a:solidFill>
                    <a:srgbClr val="FFFFFF"/>
                  </a:solidFill>
                  <a:latin typeface="Stolzl 2"/>
                </a:rPr>
                <a:t>Our neighbours</a:t>
              </a:r>
            </a:p>
          </p:txBody>
        </p:sp>
      </p:grpSp>
      <p:grpSp>
        <p:nvGrpSpPr>
          <p:cNvPr id="28" name="Group 28"/>
          <p:cNvGrpSpPr/>
          <p:nvPr/>
        </p:nvGrpSpPr>
        <p:grpSpPr>
          <a:xfrm>
            <a:off x="6649601" y="6121031"/>
            <a:ext cx="2684802" cy="2684802"/>
            <a:chOff x="0" y="0"/>
            <a:chExt cx="3579737" cy="3579737"/>
          </a:xfrm>
        </p:grpSpPr>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579737" cy="3579737"/>
            </a:xfrm>
            <a:prstGeom prst="rect">
              <a:avLst/>
            </a:prstGeom>
          </p:spPr>
        </p:pic>
        <p:sp>
          <p:nvSpPr>
            <p:cNvPr id="30" name="TextBox 30"/>
            <p:cNvSpPr txBox="1"/>
            <p:nvPr/>
          </p:nvSpPr>
          <p:spPr>
            <a:xfrm>
              <a:off x="283197" y="1415211"/>
              <a:ext cx="3013342" cy="682640"/>
            </a:xfrm>
            <a:prstGeom prst="rect">
              <a:avLst/>
            </a:prstGeom>
          </p:spPr>
          <p:txBody>
            <a:bodyPr lIns="0" tIns="0" rIns="0" bIns="0" rtlCol="0" anchor="t">
              <a:spAutoFit/>
            </a:bodyPr>
            <a:lstStyle/>
            <a:p>
              <a:pPr algn="ctr">
                <a:lnSpc>
                  <a:spcPts val="4243"/>
                </a:lnSpc>
              </a:pPr>
              <a:r>
                <a:rPr lang="en-US" sz="3031">
                  <a:solidFill>
                    <a:srgbClr val="FFFFFF"/>
                  </a:solidFill>
                  <a:latin typeface="Stolzl 2"/>
                </a:rPr>
                <a:t>Governors</a:t>
              </a:r>
            </a:p>
          </p:txBody>
        </p:sp>
      </p:grpSp>
      <p:sp>
        <p:nvSpPr>
          <p:cNvPr id="31" name="TextBox 31"/>
          <p:cNvSpPr txBox="1"/>
          <p:nvPr/>
        </p:nvSpPr>
        <p:spPr>
          <a:xfrm>
            <a:off x="17521099" y="9288463"/>
            <a:ext cx="390525"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3</a:t>
            </a:r>
          </a:p>
        </p:txBody>
      </p:sp>
      <p:pic>
        <p:nvPicPr>
          <p:cNvPr id="32" name="Picture 32"/>
          <p:cNvPicPr>
            <a:picLocks noChangeAspect="1"/>
          </p:cNvPicPr>
          <p:nvPr/>
        </p:nvPicPr>
        <p:blipFill>
          <a:blip r:embed="rId6"/>
          <a:srcRect/>
          <a:stretch>
            <a:fillRect/>
          </a:stretch>
        </p:blipFill>
        <p:spPr>
          <a:xfrm>
            <a:off x="12717985" y="2787842"/>
            <a:ext cx="4541315" cy="59298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26263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9" name="TextBox 9"/>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Who </a:t>
            </a:r>
            <a:r>
              <a:rPr lang="en-US" sz="6999" u="sng">
                <a:solidFill>
                  <a:srgbClr val="FFFFFF"/>
                </a:solidFill>
                <a:latin typeface="Stolzl 1"/>
              </a:rPr>
              <a:t>are</a:t>
            </a:r>
            <a:r>
              <a:rPr lang="en-US" sz="6999">
                <a:solidFill>
                  <a:srgbClr val="FFFFFF"/>
                </a:solidFill>
                <a:latin typeface="Stolzl 1"/>
              </a:rPr>
              <a:t> our school governors?</a:t>
            </a:r>
          </a:p>
        </p:txBody>
      </p:sp>
      <p:grpSp>
        <p:nvGrpSpPr>
          <p:cNvPr id="10" name="Group 10"/>
          <p:cNvGrpSpPr/>
          <p:nvPr/>
        </p:nvGrpSpPr>
        <p:grpSpPr>
          <a:xfrm>
            <a:off x="-618293" y="5370853"/>
            <a:ext cx="17877593" cy="1628526"/>
            <a:chOff x="0" y="0"/>
            <a:chExt cx="4708502" cy="428912"/>
          </a:xfrm>
        </p:grpSpPr>
        <p:sp>
          <p:nvSpPr>
            <p:cNvPr id="11" name="Freeform 11"/>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FF006E"/>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13" name="TextBox 13"/>
          <p:cNvSpPr txBox="1"/>
          <p:nvPr/>
        </p:nvSpPr>
        <p:spPr>
          <a:xfrm>
            <a:off x="1028700" y="5521541"/>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Who </a:t>
            </a:r>
            <a:r>
              <a:rPr lang="en-US" sz="6999" u="sng">
                <a:solidFill>
                  <a:srgbClr val="FFFFFF"/>
                </a:solidFill>
                <a:latin typeface="Stolzl 1"/>
              </a:rPr>
              <a:t>can be</a:t>
            </a:r>
            <a:r>
              <a:rPr lang="en-US" sz="6999">
                <a:solidFill>
                  <a:srgbClr val="FFFFFF"/>
                </a:solidFill>
                <a:latin typeface="Stolzl 1"/>
              </a:rPr>
              <a:t> a school governor?</a:t>
            </a:r>
          </a:p>
        </p:txBody>
      </p:sp>
      <p:sp>
        <p:nvSpPr>
          <p:cNvPr id="14" name="TextBox 14"/>
          <p:cNvSpPr txBox="1"/>
          <p:nvPr/>
        </p:nvSpPr>
        <p:spPr>
          <a:xfrm>
            <a:off x="1028700" y="7342279"/>
            <a:ext cx="15211627" cy="1057275"/>
          </a:xfrm>
          <a:prstGeom prst="rect">
            <a:avLst/>
          </a:prstGeom>
        </p:spPr>
        <p:txBody>
          <a:bodyPr lIns="0" tIns="0" rIns="0" bIns="0" rtlCol="0" anchor="t">
            <a:spAutoFit/>
          </a:bodyPr>
          <a:lstStyle/>
          <a:p>
            <a:pPr>
              <a:lnSpc>
                <a:spcPts val="4200"/>
              </a:lnSpc>
            </a:pPr>
            <a:r>
              <a:rPr lang="en-US" sz="3000" dirty="0">
                <a:solidFill>
                  <a:srgbClr val="000000"/>
                </a:solidFill>
                <a:latin typeface="Stolzl 2"/>
              </a:rPr>
              <a:t>Anyone over 18 years old</a:t>
            </a:r>
          </a:p>
          <a:p>
            <a:pPr>
              <a:lnSpc>
                <a:spcPts val="4200"/>
              </a:lnSpc>
            </a:pPr>
            <a:r>
              <a:rPr lang="en-US" sz="3000" dirty="0">
                <a:solidFill>
                  <a:srgbClr val="000000"/>
                </a:solidFill>
                <a:latin typeface="Stolzl 2"/>
              </a:rPr>
              <a:t>If a faith-based school, someone who shares the same beliefs</a:t>
            </a:r>
          </a:p>
        </p:txBody>
      </p:sp>
      <p:sp>
        <p:nvSpPr>
          <p:cNvPr id="15" name="TextBox 15"/>
          <p:cNvSpPr txBox="1"/>
          <p:nvPr/>
        </p:nvSpPr>
        <p:spPr>
          <a:xfrm>
            <a:off x="17509975" y="9288463"/>
            <a:ext cx="412775"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4</a:t>
            </a:r>
          </a:p>
        </p:txBody>
      </p:sp>
      <p:sp>
        <p:nvSpPr>
          <p:cNvPr id="16" name="TextBox 16"/>
          <p:cNvSpPr txBox="1"/>
          <p:nvPr/>
        </p:nvSpPr>
        <p:spPr>
          <a:xfrm>
            <a:off x="1028700" y="2597582"/>
            <a:ext cx="7291804" cy="358775"/>
          </a:xfrm>
          <a:prstGeom prst="rect">
            <a:avLst/>
          </a:prstGeom>
        </p:spPr>
        <p:txBody>
          <a:bodyPr lIns="0" tIns="0" rIns="0" bIns="0" rtlCol="0" anchor="t">
            <a:spAutoFit/>
          </a:bodyPr>
          <a:lstStyle/>
          <a:p>
            <a:pPr>
              <a:lnSpc>
                <a:spcPts val="2800"/>
              </a:lnSpc>
            </a:pPr>
            <a:r>
              <a:rPr lang="en-US" sz="2000">
                <a:solidFill>
                  <a:srgbClr val="000000"/>
                </a:solidFill>
                <a:latin typeface="Stolzl 2"/>
              </a:rPr>
              <a:t>List of school governors for </a:t>
            </a:r>
            <a:r>
              <a:rPr lang="en-US" sz="2000">
                <a:solidFill>
                  <a:srgbClr val="FF006E"/>
                </a:solidFill>
                <a:latin typeface="Stolzl 2"/>
              </a:rPr>
              <a:t>[Name of School]</a:t>
            </a:r>
          </a:p>
        </p:txBody>
      </p:sp>
      <p:sp>
        <p:nvSpPr>
          <p:cNvPr id="17" name="TextBox 17"/>
          <p:cNvSpPr txBox="1"/>
          <p:nvPr/>
        </p:nvSpPr>
        <p:spPr>
          <a:xfrm>
            <a:off x="9144000" y="2597582"/>
            <a:ext cx="7291804" cy="358775"/>
          </a:xfrm>
          <a:prstGeom prst="rect">
            <a:avLst/>
          </a:prstGeom>
        </p:spPr>
        <p:txBody>
          <a:bodyPr lIns="0" tIns="0" rIns="0" bIns="0" rtlCol="0" anchor="t">
            <a:spAutoFit/>
          </a:bodyPr>
          <a:lstStyle/>
          <a:p>
            <a:pPr>
              <a:lnSpc>
                <a:spcPts val="2800"/>
              </a:lnSpc>
            </a:pPr>
            <a:r>
              <a:rPr lang="en-US" sz="2000">
                <a:solidFill>
                  <a:srgbClr val="000000"/>
                </a:solidFill>
                <a:latin typeface="Stolzl 2"/>
              </a:rPr>
              <a:t>List of school governors for </a:t>
            </a:r>
            <a:r>
              <a:rPr lang="en-US" sz="2000">
                <a:solidFill>
                  <a:srgbClr val="FF006E"/>
                </a:solidFill>
                <a:latin typeface="Stolzl 2"/>
              </a:rPr>
              <a:t>[Name of 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26263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1030771" y="2734733"/>
            <a:ext cx="4322970" cy="2408767"/>
            <a:chOff x="0" y="0"/>
            <a:chExt cx="1138560" cy="634408"/>
          </a:xfrm>
        </p:grpSpPr>
        <p:sp>
          <p:nvSpPr>
            <p:cNvPr id="10" name="Freeform 10"/>
            <p:cNvSpPr/>
            <p:nvPr/>
          </p:nvSpPr>
          <p:spPr>
            <a:xfrm>
              <a:off x="0" y="0"/>
              <a:ext cx="1138560" cy="634408"/>
            </a:xfrm>
            <a:custGeom>
              <a:avLst/>
              <a:gdLst/>
              <a:ahLst/>
              <a:cxnLst/>
              <a:rect l="l" t="t" r="r" b="b"/>
              <a:pathLst>
                <a:path w="1138560" h="634408">
                  <a:moveTo>
                    <a:pt x="91335" y="0"/>
                  </a:moveTo>
                  <a:lnTo>
                    <a:pt x="1047225" y="0"/>
                  </a:lnTo>
                  <a:cubicBezTo>
                    <a:pt x="1071448" y="0"/>
                    <a:pt x="1094680" y="9623"/>
                    <a:pt x="1111808" y="26751"/>
                  </a:cubicBezTo>
                  <a:cubicBezTo>
                    <a:pt x="1128937" y="43880"/>
                    <a:pt x="1138560" y="67111"/>
                    <a:pt x="1138560" y="91335"/>
                  </a:cubicBezTo>
                  <a:lnTo>
                    <a:pt x="1138560" y="543073"/>
                  </a:lnTo>
                  <a:cubicBezTo>
                    <a:pt x="1138560" y="567296"/>
                    <a:pt x="1128937" y="590528"/>
                    <a:pt x="1111808" y="607656"/>
                  </a:cubicBezTo>
                  <a:cubicBezTo>
                    <a:pt x="1094680" y="624785"/>
                    <a:pt x="1071448" y="634408"/>
                    <a:pt x="1047225" y="634408"/>
                  </a:cubicBezTo>
                  <a:lnTo>
                    <a:pt x="91335" y="634408"/>
                  </a:lnTo>
                  <a:cubicBezTo>
                    <a:pt x="67111" y="634408"/>
                    <a:pt x="43880" y="624785"/>
                    <a:pt x="26751" y="607656"/>
                  </a:cubicBezTo>
                  <a:cubicBezTo>
                    <a:pt x="9623" y="590528"/>
                    <a:pt x="0" y="567296"/>
                    <a:pt x="0" y="543073"/>
                  </a:cubicBezTo>
                  <a:lnTo>
                    <a:pt x="0" y="91335"/>
                  </a:lnTo>
                  <a:cubicBezTo>
                    <a:pt x="0" y="67111"/>
                    <a:pt x="9623" y="43880"/>
                    <a:pt x="26751" y="26751"/>
                  </a:cubicBezTo>
                  <a:cubicBezTo>
                    <a:pt x="43880" y="9623"/>
                    <a:pt x="67111" y="0"/>
                    <a:pt x="91335" y="0"/>
                  </a:cubicBezTo>
                  <a:close/>
                </a:path>
              </a:pathLst>
            </a:custGeom>
            <a:solidFill>
              <a:srgbClr val="FF006E"/>
            </a:solidFill>
          </p:spPr>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12" name="TextBox 12"/>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What do the governors do?</a:t>
            </a:r>
          </a:p>
        </p:txBody>
      </p:sp>
      <p:sp>
        <p:nvSpPr>
          <p:cNvPr id="13" name="TextBox 13"/>
          <p:cNvSpPr txBox="1"/>
          <p:nvPr/>
        </p:nvSpPr>
        <p:spPr>
          <a:xfrm>
            <a:off x="1412465" y="3012017"/>
            <a:ext cx="3559580" cy="1749425"/>
          </a:xfrm>
          <a:prstGeom prst="rect">
            <a:avLst/>
          </a:prstGeom>
        </p:spPr>
        <p:txBody>
          <a:bodyPr lIns="0" tIns="0" rIns="0" bIns="0" rtlCol="0" anchor="t">
            <a:spAutoFit/>
          </a:bodyPr>
          <a:lstStyle/>
          <a:p>
            <a:pPr algn="ctr">
              <a:lnSpc>
                <a:spcPts val="7000"/>
              </a:lnSpc>
            </a:pPr>
            <a:r>
              <a:rPr lang="en-US" sz="5000">
                <a:solidFill>
                  <a:srgbClr val="FFFFFF"/>
                </a:solidFill>
                <a:latin typeface="Stolzl 2"/>
              </a:rPr>
              <a:t>Have meetings</a:t>
            </a:r>
          </a:p>
        </p:txBody>
      </p:sp>
      <p:grpSp>
        <p:nvGrpSpPr>
          <p:cNvPr id="14" name="Group 14"/>
          <p:cNvGrpSpPr/>
          <p:nvPr/>
        </p:nvGrpSpPr>
        <p:grpSpPr>
          <a:xfrm>
            <a:off x="6982515" y="2734733"/>
            <a:ext cx="4322970" cy="2408767"/>
            <a:chOff x="0" y="0"/>
            <a:chExt cx="1138560" cy="634408"/>
          </a:xfrm>
        </p:grpSpPr>
        <p:sp>
          <p:nvSpPr>
            <p:cNvPr id="15" name="Freeform 15"/>
            <p:cNvSpPr/>
            <p:nvPr/>
          </p:nvSpPr>
          <p:spPr>
            <a:xfrm>
              <a:off x="0" y="0"/>
              <a:ext cx="1138560" cy="634408"/>
            </a:xfrm>
            <a:custGeom>
              <a:avLst/>
              <a:gdLst/>
              <a:ahLst/>
              <a:cxnLst/>
              <a:rect l="l" t="t" r="r" b="b"/>
              <a:pathLst>
                <a:path w="1138560" h="634408">
                  <a:moveTo>
                    <a:pt x="91335" y="0"/>
                  </a:moveTo>
                  <a:lnTo>
                    <a:pt x="1047225" y="0"/>
                  </a:lnTo>
                  <a:cubicBezTo>
                    <a:pt x="1071448" y="0"/>
                    <a:pt x="1094680" y="9623"/>
                    <a:pt x="1111808" y="26751"/>
                  </a:cubicBezTo>
                  <a:cubicBezTo>
                    <a:pt x="1128937" y="43880"/>
                    <a:pt x="1138560" y="67111"/>
                    <a:pt x="1138560" y="91335"/>
                  </a:cubicBezTo>
                  <a:lnTo>
                    <a:pt x="1138560" y="543073"/>
                  </a:lnTo>
                  <a:cubicBezTo>
                    <a:pt x="1138560" y="567296"/>
                    <a:pt x="1128937" y="590528"/>
                    <a:pt x="1111808" y="607656"/>
                  </a:cubicBezTo>
                  <a:cubicBezTo>
                    <a:pt x="1094680" y="624785"/>
                    <a:pt x="1071448" y="634408"/>
                    <a:pt x="1047225" y="634408"/>
                  </a:cubicBezTo>
                  <a:lnTo>
                    <a:pt x="91335" y="634408"/>
                  </a:lnTo>
                  <a:cubicBezTo>
                    <a:pt x="67111" y="634408"/>
                    <a:pt x="43880" y="624785"/>
                    <a:pt x="26751" y="607656"/>
                  </a:cubicBezTo>
                  <a:cubicBezTo>
                    <a:pt x="9623" y="590528"/>
                    <a:pt x="0" y="567296"/>
                    <a:pt x="0" y="543073"/>
                  </a:cubicBezTo>
                  <a:lnTo>
                    <a:pt x="0" y="91335"/>
                  </a:lnTo>
                  <a:cubicBezTo>
                    <a:pt x="0" y="67111"/>
                    <a:pt x="9623" y="43880"/>
                    <a:pt x="26751" y="26751"/>
                  </a:cubicBezTo>
                  <a:cubicBezTo>
                    <a:pt x="43880" y="9623"/>
                    <a:pt x="67111" y="0"/>
                    <a:pt x="91335" y="0"/>
                  </a:cubicBezTo>
                  <a:close/>
                </a:path>
              </a:pathLst>
            </a:custGeom>
            <a:solidFill>
              <a:srgbClr val="FF006E"/>
            </a:solidFill>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17" name="TextBox 17"/>
          <p:cNvSpPr txBox="1"/>
          <p:nvPr/>
        </p:nvSpPr>
        <p:spPr>
          <a:xfrm>
            <a:off x="7364210" y="3012017"/>
            <a:ext cx="3559580" cy="1749425"/>
          </a:xfrm>
          <a:prstGeom prst="rect">
            <a:avLst/>
          </a:prstGeom>
        </p:spPr>
        <p:txBody>
          <a:bodyPr lIns="0" tIns="0" rIns="0" bIns="0" rtlCol="0" anchor="t">
            <a:spAutoFit/>
          </a:bodyPr>
          <a:lstStyle/>
          <a:p>
            <a:pPr algn="ctr">
              <a:lnSpc>
                <a:spcPts val="7000"/>
              </a:lnSpc>
            </a:pPr>
            <a:r>
              <a:rPr lang="en-US" sz="5000">
                <a:solidFill>
                  <a:srgbClr val="FFFFFF"/>
                </a:solidFill>
                <a:latin typeface="Stolzl 2"/>
              </a:rPr>
              <a:t>Visit the school</a:t>
            </a:r>
          </a:p>
        </p:txBody>
      </p:sp>
      <p:grpSp>
        <p:nvGrpSpPr>
          <p:cNvPr id="18" name="Group 18"/>
          <p:cNvGrpSpPr/>
          <p:nvPr/>
        </p:nvGrpSpPr>
        <p:grpSpPr>
          <a:xfrm>
            <a:off x="12934260" y="2734733"/>
            <a:ext cx="4322970" cy="2408767"/>
            <a:chOff x="0" y="0"/>
            <a:chExt cx="1138560" cy="634408"/>
          </a:xfrm>
        </p:grpSpPr>
        <p:sp>
          <p:nvSpPr>
            <p:cNvPr id="19" name="Freeform 19"/>
            <p:cNvSpPr/>
            <p:nvPr/>
          </p:nvSpPr>
          <p:spPr>
            <a:xfrm>
              <a:off x="0" y="0"/>
              <a:ext cx="1138560" cy="634408"/>
            </a:xfrm>
            <a:custGeom>
              <a:avLst/>
              <a:gdLst/>
              <a:ahLst/>
              <a:cxnLst/>
              <a:rect l="l" t="t" r="r" b="b"/>
              <a:pathLst>
                <a:path w="1138560" h="634408">
                  <a:moveTo>
                    <a:pt x="91335" y="0"/>
                  </a:moveTo>
                  <a:lnTo>
                    <a:pt x="1047225" y="0"/>
                  </a:lnTo>
                  <a:cubicBezTo>
                    <a:pt x="1071448" y="0"/>
                    <a:pt x="1094680" y="9623"/>
                    <a:pt x="1111808" y="26751"/>
                  </a:cubicBezTo>
                  <a:cubicBezTo>
                    <a:pt x="1128937" y="43880"/>
                    <a:pt x="1138560" y="67111"/>
                    <a:pt x="1138560" y="91335"/>
                  </a:cubicBezTo>
                  <a:lnTo>
                    <a:pt x="1138560" y="543073"/>
                  </a:lnTo>
                  <a:cubicBezTo>
                    <a:pt x="1138560" y="567296"/>
                    <a:pt x="1128937" y="590528"/>
                    <a:pt x="1111808" y="607656"/>
                  </a:cubicBezTo>
                  <a:cubicBezTo>
                    <a:pt x="1094680" y="624785"/>
                    <a:pt x="1071448" y="634408"/>
                    <a:pt x="1047225" y="634408"/>
                  </a:cubicBezTo>
                  <a:lnTo>
                    <a:pt x="91335" y="634408"/>
                  </a:lnTo>
                  <a:cubicBezTo>
                    <a:pt x="67111" y="634408"/>
                    <a:pt x="43880" y="624785"/>
                    <a:pt x="26751" y="607656"/>
                  </a:cubicBezTo>
                  <a:cubicBezTo>
                    <a:pt x="9623" y="590528"/>
                    <a:pt x="0" y="567296"/>
                    <a:pt x="0" y="543073"/>
                  </a:cubicBezTo>
                  <a:lnTo>
                    <a:pt x="0" y="91335"/>
                  </a:lnTo>
                  <a:cubicBezTo>
                    <a:pt x="0" y="67111"/>
                    <a:pt x="9623" y="43880"/>
                    <a:pt x="26751" y="26751"/>
                  </a:cubicBezTo>
                  <a:cubicBezTo>
                    <a:pt x="43880" y="9623"/>
                    <a:pt x="67111" y="0"/>
                    <a:pt x="91335" y="0"/>
                  </a:cubicBezTo>
                  <a:close/>
                </a:path>
              </a:pathLst>
            </a:custGeom>
            <a:solidFill>
              <a:srgbClr val="FF006E"/>
            </a:solidFill>
          </p:spPr>
        </p:sp>
        <p:sp>
          <p:nvSpPr>
            <p:cNvPr id="20" name="TextBox 20"/>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21" name="Group 21"/>
          <p:cNvGrpSpPr/>
          <p:nvPr/>
        </p:nvGrpSpPr>
        <p:grpSpPr>
          <a:xfrm>
            <a:off x="1032841" y="5996517"/>
            <a:ext cx="4322970" cy="2408767"/>
            <a:chOff x="0" y="0"/>
            <a:chExt cx="1138560" cy="634408"/>
          </a:xfrm>
        </p:grpSpPr>
        <p:sp>
          <p:nvSpPr>
            <p:cNvPr id="22" name="Freeform 22"/>
            <p:cNvSpPr/>
            <p:nvPr/>
          </p:nvSpPr>
          <p:spPr>
            <a:xfrm>
              <a:off x="0" y="0"/>
              <a:ext cx="1138560" cy="634408"/>
            </a:xfrm>
            <a:custGeom>
              <a:avLst/>
              <a:gdLst/>
              <a:ahLst/>
              <a:cxnLst/>
              <a:rect l="l" t="t" r="r" b="b"/>
              <a:pathLst>
                <a:path w="1138560" h="634408">
                  <a:moveTo>
                    <a:pt x="91335" y="0"/>
                  </a:moveTo>
                  <a:lnTo>
                    <a:pt x="1047225" y="0"/>
                  </a:lnTo>
                  <a:cubicBezTo>
                    <a:pt x="1071448" y="0"/>
                    <a:pt x="1094680" y="9623"/>
                    <a:pt x="1111808" y="26751"/>
                  </a:cubicBezTo>
                  <a:cubicBezTo>
                    <a:pt x="1128937" y="43880"/>
                    <a:pt x="1138560" y="67111"/>
                    <a:pt x="1138560" y="91335"/>
                  </a:cubicBezTo>
                  <a:lnTo>
                    <a:pt x="1138560" y="543073"/>
                  </a:lnTo>
                  <a:cubicBezTo>
                    <a:pt x="1138560" y="567296"/>
                    <a:pt x="1128937" y="590528"/>
                    <a:pt x="1111808" y="607656"/>
                  </a:cubicBezTo>
                  <a:cubicBezTo>
                    <a:pt x="1094680" y="624785"/>
                    <a:pt x="1071448" y="634408"/>
                    <a:pt x="1047225" y="634408"/>
                  </a:cubicBezTo>
                  <a:lnTo>
                    <a:pt x="91335" y="634408"/>
                  </a:lnTo>
                  <a:cubicBezTo>
                    <a:pt x="67111" y="634408"/>
                    <a:pt x="43880" y="624785"/>
                    <a:pt x="26751" y="607656"/>
                  </a:cubicBezTo>
                  <a:cubicBezTo>
                    <a:pt x="9623" y="590528"/>
                    <a:pt x="0" y="567296"/>
                    <a:pt x="0" y="543073"/>
                  </a:cubicBezTo>
                  <a:lnTo>
                    <a:pt x="0" y="91335"/>
                  </a:lnTo>
                  <a:cubicBezTo>
                    <a:pt x="0" y="67111"/>
                    <a:pt x="9623" y="43880"/>
                    <a:pt x="26751" y="26751"/>
                  </a:cubicBezTo>
                  <a:cubicBezTo>
                    <a:pt x="43880" y="9623"/>
                    <a:pt x="67111" y="0"/>
                    <a:pt x="91335" y="0"/>
                  </a:cubicBezTo>
                  <a:close/>
                </a:path>
              </a:pathLst>
            </a:custGeom>
            <a:solidFill>
              <a:srgbClr val="FF006E"/>
            </a:solidFill>
          </p:spPr>
        </p:sp>
        <p:sp>
          <p:nvSpPr>
            <p:cNvPr id="23" name="TextBox 23"/>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24" name="TextBox 24"/>
          <p:cNvSpPr txBox="1"/>
          <p:nvPr/>
        </p:nvSpPr>
        <p:spPr>
          <a:xfrm>
            <a:off x="1412465" y="6451600"/>
            <a:ext cx="3559580" cy="1403349"/>
          </a:xfrm>
          <a:prstGeom prst="rect">
            <a:avLst/>
          </a:prstGeom>
        </p:spPr>
        <p:txBody>
          <a:bodyPr lIns="0" tIns="0" rIns="0" bIns="0" rtlCol="0" anchor="t">
            <a:spAutoFit/>
          </a:bodyPr>
          <a:lstStyle/>
          <a:p>
            <a:pPr algn="ctr">
              <a:lnSpc>
                <a:spcPts val="5600"/>
              </a:lnSpc>
            </a:pPr>
            <a:r>
              <a:rPr lang="en-US" sz="4000">
                <a:solidFill>
                  <a:srgbClr val="FFFFFF"/>
                </a:solidFill>
                <a:latin typeface="Stolzl 2"/>
              </a:rPr>
              <a:t>Speak to the parents</a:t>
            </a:r>
          </a:p>
        </p:txBody>
      </p:sp>
      <p:grpSp>
        <p:nvGrpSpPr>
          <p:cNvPr id="25" name="Group 25"/>
          <p:cNvGrpSpPr/>
          <p:nvPr/>
        </p:nvGrpSpPr>
        <p:grpSpPr>
          <a:xfrm>
            <a:off x="6984586" y="5996517"/>
            <a:ext cx="4322970" cy="2408767"/>
            <a:chOff x="0" y="0"/>
            <a:chExt cx="1138560" cy="634408"/>
          </a:xfrm>
        </p:grpSpPr>
        <p:sp>
          <p:nvSpPr>
            <p:cNvPr id="26" name="Freeform 26"/>
            <p:cNvSpPr/>
            <p:nvPr/>
          </p:nvSpPr>
          <p:spPr>
            <a:xfrm>
              <a:off x="0" y="0"/>
              <a:ext cx="1138560" cy="634408"/>
            </a:xfrm>
            <a:custGeom>
              <a:avLst/>
              <a:gdLst/>
              <a:ahLst/>
              <a:cxnLst/>
              <a:rect l="l" t="t" r="r" b="b"/>
              <a:pathLst>
                <a:path w="1138560" h="634408">
                  <a:moveTo>
                    <a:pt x="91335" y="0"/>
                  </a:moveTo>
                  <a:lnTo>
                    <a:pt x="1047225" y="0"/>
                  </a:lnTo>
                  <a:cubicBezTo>
                    <a:pt x="1071448" y="0"/>
                    <a:pt x="1094680" y="9623"/>
                    <a:pt x="1111808" y="26751"/>
                  </a:cubicBezTo>
                  <a:cubicBezTo>
                    <a:pt x="1128937" y="43880"/>
                    <a:pt x="1138560" y="67111"/>
                    <a:pt x="1138560" y="91335"/>
                  </a:cubicBezTo>
                  <a:lnTo>
                    <a:pt x="1138560" y="543073"/>
                  </a:lnTo>
                  <a:cubicBezTo>
                    <a:pt x="1138560" y="567296"/>
                    <a:pt x="1128937" y="590528"/>
                    <a:pt x="1111808" y="607656"/>
                  </a:cubicBezTo>
                  <a:cubicBezTo>
                    <a:pt x="1094680" y="624785"/>
                    <a:pt x="1071448" y="634408"/>
                    <a:pt x="1047225" y="634408"/>
                  </a:cubicBezTo>
                  <a:lnTo>
                    <a:pt x="91335" y="634408"/>
                  </a:lnTo>
                  <a:cubicBezTo>
                    <a:pt x="67111" y="634408"/>
                    <a:pt x="43880" y="624785"/>
                    <a:pt x="26751" y="607656"/>
                  </a:cubicBezTo>
                  <a:cubicBezTo>
                    <a:pt x="9623" y="590528"/>
                    <a:pt x="0" y="567296"/>
                    <a:pt x="0" y="543073"/>
                  </a:cubicBezTo>
                  <a:lnTo>
                    <a:pt x="0" y="91335"/>
                  </a:lnTo>
                  <a:cubicBezTo>
                    <a:pt x="0" y="67111"/>
                    <a:pt x="9623" y="43880"/>
                    <a:pt x="26751" y="26751"/>
                  </a:cubicBezTo>
                  <a:cubicBezTo>
                    <a:pt x="43880" y="9623"/>
                    <a:pt x="67111" y="0"/>
                    <a:pt x="91335" y="0"/>
                  </a:cubicBezTo>
                  <a:close/>
                </a:path>
              </a:pathLst>
            </a:custGeom>
            <a:solidFill>
              <a:srgbClr val="FF006E"/>
            </a:solidFill>
          </p:spPr>
        </p:sp>
        <p:sp>
          <p:nvSpPr>
            <p:cNvPr id="27" name="TextBox 27"/>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28" name="Group 28"/>
          <p:cNvGrpSpPr/>
          <p:nvPr/>
        </p:nvGrpSpPr>
        <p:grpSpPr>
          <a:xfrm>
            <a:off x="12936330" y="5996517"/>
            <a:ext cx="4322970" cy="2408767"/>
            <a:chOff x="0" y="0"/>
            <a:chExt cx="1138560" cy="634408"/>
          </a:xfrm>
        </p:grpSpPr>
        <p:sp>
          <p:nvSpPr>
            <p:cNvPr id="29" name="Freeform 29"/>
            <p:cNvSpPr/>
            <p:nvPr/>
          </p:nvSpPr>
          <p:spPr>
            <a:xfrm>
              <a:off x="0" y="0"/>
              <a:ext cx="1138560" cy="634408"/>
            </a:xfrm>
            <a:custGeom>
              <a:avLst/>
              <a:gdLst/>
              <a:ahLst/>
              <a:cxnLst/>
              <a:rect l="l" t="t" r="r" b="b"/>
              <a:pathLst>
                <a:path w="1138560" h="634408">
                  <a:moveTo>
                    <a:pt x="91335" y="0"/>
                  </a:moveTo>
                  <a:lnTo>
                    <a:pt x="1047225" y="0"/>
                  </a:lnTo>
                  <a:cubicBezTo>
                    <a:pt x="1071448" y="0"/>
                    <a:pt x="1094680" y="9623"/>
                    <a:pt x="1111808" y="26751"/>
                  </a:cubicBezTo>
                  <a:cubicBezTo>
                    <a:pt x="1128937" y="43880"/>
                    <a:pt x="1138560" y="67111"/>
                    <a:pt x="1138560" y="91335"/>
                  </a:cubicBezTo>
                  <a:lnTo>
                    <a:pt x="1138560" y="543073"/>
                  </a:lnTo>
                  <a:cubicBezTo>
                    <a:pt x="1138560" y="567296"/>
                    <a:pt x="1128937" y="590528"/>
                    <a:pt x="1111808" y="607656"/>
                  </a:cubicBezTo>
                  <a:cubicBezTo>
                    <a:pt x="1094680" y="624785"/>
                    <a:pt x="1071448" y="634408"/>
                    <a:pt x="1047225" y="634408"/>
                  </a:cubicBezTo>
                  <a:lnTo>
                    <a:pt x="91335" y="634408"/>
                  </a:lnTo>
                  <a:cubicBezTo>
                    <a:pt x="67111" y="634408"/>
                    <a:pt x="43880" y="624785"/>
                    <a:pt x="26751" y="607656"/>
                  </a:cubicBezTo>
                  <a:cubicBezTo>
                    <a:pt x="9623" y="590528"/>
                    <a:pt x="0" y="567296"/>
                    <a:pt x="0" y="543073"/>
                  </a:cubicBezTo>
                  <a:lnTo>
                    <a:pt x="0" y="91335"/>
                  </a:lnTo>
                  <a:cubicBezTo>
                    <a:pt x="0" y="67111"/>
                    <a:pt x="9623" y="43880"/>
                    <a:pt x="26751" y="26751"/>
                  </a:cubicBezTo>
                  <a:cubicBezTo>
                    <a:pt x="43880" y="9623"/>
                    <a:pt x="67111" y="0"/>
                    <a:pt x="91335" y="0"/>
                  </a:cubicBezTo>
                  <a:close/>
                </a:path>
              </a:pathLst>
            </a:custGeom>
            <a:solidFill>
              <a:srgbClr val="FF006E"/>
            </a:solidFill>
          </p:spPr>
        </p:sp>
        <p:sp>
          <p:nvSpPr>
            <p:cNvPr id="30" name="TextBox 30"/>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sp>
        <p:nvSpPr>
          <p:cNvPr id="31" name="TextBox 31"/>
          <p:cNvSpPr txBox="1"/>
          <p:nvPr/>
        </p:nvSpPr>
        <p:spPr>
          <a:xfrm>
            <a:off x="13318025" y="6537325"/>
            <a:ext cx="3559580" cy="1193800"/>
          </a:xfrm>
          <a:prstGeom prst="rect">
            <a:avLst/>
          </a:prstGeom>
        </p:spPr>
        <p:txBody>
          <a:bodyPr lIns="0" tIns="0" rIns="0" bIns="0" rtlCol="0" anchor="t">
            <a:spAutoFit/>
          </a:bodyPr>
          <a:lstStyle/>
          <a:p>
            <a:pPr algn="ctr">
              <a:lnSpc>
                <a:spcPts val="9799"/>
              </a:lnSpc>
            </a:pPr>
            <a:r>
              <a:rPr lang="en-US" sz="6999">
                <a:solidFill>
                  <a:srgbClr val="FFFFFF"/>
                </a:solidFill>
                <a:latin typeface="Stolzl 2"/>
              </a:rPr>
              <a:t>?</a:t>
            </a:r>
          </a:p>
        </p:txBody>
      </p:sp>
      <p:sp>
        <p:nvSpPr>
          <p:cNvPr id="32" name="TextBox 32"/>
          <p:cNvSpPr txBox="1"/>
          <p:nvPr/>
        </p:nvSpPr>
        <p:spPr>
          <a:xfrm>
            <a:off x="13318025" y="3189817"/>
            <a:ext cx="3559580" cy="1403349"/>
          </a:xfrm>
          <a:prstGeom prst="rect">
            <a:avLst/>
          </a:prstGeom>
        </p:spPr>
        <p:txBody>
          <a:bodyPr lIns="0" tIns="0" rIns="0" bIns="0" rtlCol="0" anchor="t">
            <a:spAutoFit/>
          </a:bodyPr>
          <a:lstStyle/>
          <a:p>
            <a:pPr algn="ctr">
              <a:lnSpc>
                <a:spcPts val="5600"/>
              </a:lnSpc>
            </a:pPr>
            <a:r>
              <a:rPr lang="en-US" sz="4000">
                <a:solidFill>
                  <a:srgbClr val="FFFFFF"/>
                </a:solidFill>
                <a:latin typeface="Stolzl 2"/>
              </a:rPr>
              <a:t>Speak to the teachers</a:t>
            </a:r>
          </a:p>
        </p:txBody>
      </p:sp>
      <p:sp>
        <p:nvSpPr>
          <p:cNvPr id="33" name="TextBox 33"/>
          <p:cNvSpPr txBox="1"/>
          <p:nvPr/>
        </p:nvSpPr>
        <p:spPr>
          <a:xfrm>
            <a:off x="7366281" y="6451600"/>
            <a:ext cx="3559580" cy="1403349"/>
          </a:xfrm>
          <a:prstGeom prst="rect">
            <a:avLst/>
          </a:prstGeom>
        </p:spPr>
        <p:txBody>
          <a:bodyPr lIns="0" tIns="0" rIns="0" bIns="0" rtlCol="0" anchor="t">
            <a:spAutoFit/>
          </a:bodyPr>
          <a:lstStyle/>
          <a:p>
            <a:pPr algn="ctr">
              <a:lnSpc>
                <a:spcPts val="5600"/>
              </a:lnSpc>
            </a:pPr>
            <a:r>
              <a:rPr lang="en-US" sz="4000">
                <a:solidFill>
                  <a:srgbClr val="FFFFFF"/>
                </a:solidFill>
                <a:latin typeface="Stolzl 2"/>
              </a:rPr>
              <a:t>Talk with children</a:t>
            </a:r>
          </a:p>
        </p:txBody>
      </p:sp>
      <p:sp>
        <p:nvSpPr>
          <p:cNvPr id="34" name="TextBox 34"/>
          <p:cNvSpPr txBox="1"/>
          <p:nvPr/>
        </p:nvSpPr>
        <p:spPr>
          <a:xfrm>
            <a:off x="17520467" y="9288463"/>
            <a:ext cx="391790"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36039" y="1755101"/>
            <a:ext cx="9588753" cy="7503199"/>
          </a:xfrm>
          <a:prstGeom prst="rect">
            <a:avLst/>
          </a:prstGeom>
        </p:spPr>
      </p:pic>
      <p:sp>
        <p:nvSpPr>
          <p:cNvPr id="7" name="TextBox 7"/>
          <p:cNvSpPr txBox="1"/>
          <p:nvPr/>
        </p:nvSpPr>
        <p:spPr>
          <a:xfrm>
            <a:off x="1028700" y="819150"/>
            <a:ext cx="8115300" cy="5788032"/>
          </a:xfrm>
          <a:prstGeom prst="rect">
            <a:avLst/>
          </a:prstGeom>
        </p:spPr>
        <p:txBody>
          <a:bodyPr lIns="0" tIns="0" rIns="0" bIns="0" rtlCol="0" anchor="t">
            <a:spAutoFit/>
          </a:bodyPr>
          <a:lstStyle/>
          <a:p>
            <a:pPr>
              <a:lnSpc>
                <a:spcPts val="15399"/>
              </a:lnSpc>
            </a:pPr>
            <a:r>
              <a:rPr lang="en-US" sz="10999">
                <a:solidFill>
                  <a:srgbClr val="FF006E"/>
                </a:solidFill>
                <a:latin typeface="Stolzl 1"/>
              </a:rPr>
              <a:t>What are governors for?</a:t>
            </a:r>
          </a:p>
        </p:txBody>
      </p:sp>
      <p:sp>
        <p:nvSpPr>
          <p:cNvPr id="8" name="TextBox 8"/>
          <p:cNvSpPr txBox="1"/>
          <p:nvPr/>
        </p:nvSpPr>
        <p:spPr>
          <a:xfrm>
            <a:off x="17518867" y="9288463"/>
            <a:ext cx="394990"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FF006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9" name="Group 9"/>
          <p:cNvGrpSpPr>
            <a:grpSpLocks noChangeAspect="1"/>
          </p:cNvGrpSpPr>
          <p:nvPr/>
        </p:nvGrpSpPr>
        <p:grpSpPr>
          <a:xfrm>
            <a:off x="6502746" y="3339466"/>
            <a:ext cx="5282764" cy="4574636"/>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1211" r="-20730" b="-9207"/>
              </a:stretch>
            </a:blipFill>
          </p:spPr>
        </p:sp>
      </p:grpSp>
      <p:grpSp>
        <p:nvGrpSpPr>
          <p:cNvPr id="11" name="Group 11"/>
          <p:cNvGrpSpPr>
            <a:grpSpLocks noChangeAspect="1"/>
          </p:cNvGrpSpPr>
          <p:nvPr/>
        </p:nvGrpSpPr>
        <p:grpSpPr>
          <a:xfrm>
            <a:off x="11976536" y="3339466"/>
            <a:ext cx="5282764" cy="4574636"/>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4865" r="-14865"/>
              </a:stretch>
            </a:blipFill>
          </p:spPr>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231" y="2903290"/>
            <a:ext cx="4737371" cy="63550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92603" y="5875398"/>
            <a:ext cx="1315103" cy="3382902"/>
          </a:xfrm>
          <a:prstGeom prst="rect">
            <a:avLst/>
          </a:prstGeom>
        </p:spPr>
      </p:pic>
      <p:sp>
        <p:nvSpPr>
          <p:cNvPr id="15" name="TextBox 15"/>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Some clues for you...</a:t>
            </a:r>
          </a:p>
        </p:txBody>
      </p:sp>
      <p:sp>
        <p:nvSpPr>
          <p:cNvPr id="16" name="TextBox 16"/>
          <p:cNvSpPr txBox="1"/>
          <p:nvPr/>
        </p:nvSpPr>
        <p:spPr>
          <a:xfrm>
            <a:off x="17538550" y="9288463"/>
            <a:ext cx="355625"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6" y="9258300"/>
            <a:ext cx="18430412" cy="1028700"/>
            <a:chOff x="0" y="0"/>
            <a:chExt cx="4854100" cy="270933"/>
          </a:xfrm>
        </p:grpSpPr>
        <p:sp>
          <p:nvSpPr>
            <p:cNvPr id="3" name="Freeform 3"/>
            <p:cNvSpPr/>
            <p:nvPr/>
          </p:nvSpPr>
          <p:spPr>
            <a:xfrm>
              <a:off x="0" y="0"/>
              <a:ext cx="4854100" cy="270933"/>
            </a:xfrm>
            <a:custGeom>
              <a:avLst/>
              <a:gdLst/>
              <a:ahLst/>
              <a:cxnLst/>
              <a:rect l="l" t="t" r="r" b="b"/>
              <a:pathLst>
                <a:path w="4854100" h="270933">
                  <a:moveTo>
                    <a:pt x="0" y="0"/>
                  </a:moveTo>
                  <a:lnTo>
                    <a:pt x="4854100" y="0"/>
                  </a:lnTo>
                  <a:lnTo>
                    <a:pt x="4854100" y="270933"/>
                  </a:lnTo>
                  <a:lnTo>
                    <a:pt x="0" y="270933"/>
                  </a:lnTo>
                  <a:close/>
                </a:path>
              </a:pathLst>
            </a:custGeom>
            <a:solidFill>
              <a:srgbClr val="26263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pic>
        <p:nvPicPr>
          <p:cNvPr id="5" name="Picture 5"/>
          <p:cNvPicPr>
            <a:picLocks noChangeAspect="1"/>
          </p:cNvPicPr>
          <p:nvPr/>
        </p:nvPicPr>
        <p:blipFill>
          <a:blip r:embed="rId3"/>
          <a:srcRect/>
          <a:stretch>
            <a:fillRect/>
          </a:stretch>
        </p:blipFill>
        <p:spPr>
          <a:xfrm>
            <a:off x="290188" y="9491207"/>
            <a:ext cx="930639" cy="562886"/>
          </a:xfrm>
          <a:prstGeom prst="rect">
            <a:avLst/>
          </a:prstGeom>
        </p:spPr>
      </p:pic>
      <p:grpSp>
        <p:nvGrpSpPr>
          <p:cNvPr id="6" name="Group 6"/>
          <p:cNvGrpSpPr/>
          <p:nvPr/>
        </p:nvGrpSpPr>
        <p:grpSpPr>
          <a:xfrm>
            <a:off x="-618293" y="618757"/>
            <a:ext cx="17877593" cy="1628526"/>
            <a:chOff x="0" y="0"/>
            <a:chExt cx="4708502" cy="428912"/>
          </a:xfrm>
        </p:grpSpPr>
        <p:sp>
          <p:nvSpPr>
            <p:cNvPr id="7" name="Freeform 7"/>
            <p:cNvSpPr/>
            <p:nvPr/>
          </p:nvSpPr>
          <p:spPr>
            <a:xfrm>
              <a:off x="0" y="0"/>
              <a:ext cx="4708502" cy="428912"/>
            </a:xfrm>
            <a:custGeom>
              <a:avLst/>
              <a:gdLst/>
              <a:ahLst/>
              <a:cxnLst/>
              <a:rect l="l" t="t" r="r" b="b"/>
              <a:pathLst>
                <a:path w="4708502" h="428912">
                  <a:moveTo>
                    <a:pt x="22086" y="0"/>
                  </a:moveTo>
                  <a:lnTo>
                    <a:pt x="4686416" y="0"/>
                  </a:lnTo>
                  <a:cubicBezTo>
                    <a:pt x="4692274" y="0"/>
                    <a:pt x="4697891" y="2327"/>
                    <a:pt x="4702033" y="6469"/>
                  </a:cubicBezTo>
                  <a:cubicBezTo>
                    <a:pt x="4706175" y="10611"/>
                    <a:pt x="4708502" y="16228"/>
                    <a:pt x="4708502" y="22086"/>
                  </a:cubicBezTo>
                  <a:lnTo>
                    <a:pt x="4708502" y="406827"/>
                  </a:lnTo>
                  <a:cubicBezTo>
                    <a:pt x="4708502" y="419024"/>
                    <a:pt x="4698614" y="428912"/>
                    <a:pt x="4686416" y="428912"/>
                  </a:cubicBezTo>
                  <a:lnTo>
                    <a:pt x="22086" y="428912"/>
                  </a:lnTo>
                  <a:cubicBezTo>
                    <a:pt x="9888" y="428912"/>
                    <a:pt x="0" y="419024"/>
                    <a:pt x="0" y="406827"/>
                  </a:cubicBezTo>
                  <a:lnTo>
                    <a:pt x="0" y="22086"/>
                  </a:lnTo>
                  <a:cubicBezTo>
                    <a:pt x="0" y="9888"/>
                    <a:pt x="9888" y="0"/>
                    <a:pt x="22086" y="0"/>
                  </a:cubicBezTo>
                  <a:close/>
                </a:path>
              </a:pathLst>
            </a:custGeom>
            <a:solidFill>
              <a:srgbClr val="FF006E"/>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041"/>
                </a:lnSpc>
              </a:pPr>
              <a:endParaRPr/>
            </a:p>
          </p:txBody>
        </p:sp>
      </p:grpSp>
      <p:grpSp>
        <p:nvGrpSpPr>
          <p:cNvPr id="9" name="Group 9"/>
          <p:cNvGrpSpPr>
            <a:grpSpLocks noChangeAspect="1"/>
          </p:cNvGrpSpPr>
          <p:nvPr/>
        </p:nvGrpSpPr>
        <p:grpSpPr>
          <a:xfrm>
            <a:off x="12988934" y="4253514"/>
            <a:ext cx="4270366" cy="4750040"/>
            <a:chOff x="687070" y="247650"/>
            <a:chExt cx="11148060" cy="12400280"/>
          </a:xfrm>
        </p:grpSpPr>
        <p:sp>
          <p:nvSpPr>
            <p:cNvPr id="10" name="Freeform 10"/>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28246" t="-2044" r="-47686" b="2044"/>
              </a:stretch>
            </a:blipFill>
          </p:spPr>
        </p:sp>
      </p:grpSp>
      <p:grpSp>
        <p:nvGrpSpPr>
          <p:cNvPr id="11" name="Group 11"/>
          <p:cNvGrpSpPr>
            <a:grpSpLocks noChangeAspect="1"/>
          </p:cNvGrpSpPr>
          <p:nvPr/>
        </p:nvGrpSpPr>
        <p:grpSpPr>
          <a:xfrm>
            <a:off x="7275349" y="4458497"/>
            <a:ext cx="4922558" cy="4738005"/>
            <a:chOff x="30480" y="591820"/>
            <a:chExt cx="12736830" cy="12259310"/>
          </a:xfrm>
        </p:grpSpPr>
        <p:sp>
          <p:nvSpPr>
            <p:cNvPr id="12" name="Freeform 12"/>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l="-19351" t="-5134" r="-18864" b="5134"/>
              </a:stretch>
            </a:blipFill>
          </p:spPr>
        </p:sp>
      </p:grpSp>
      <p:grpSp>
        <p:nvGrpSpPr>
          <p:cNvPr id="13" name="Group 13"/>
          <p:cNvGrpSpPr>
            <a:grpSpLocks noChangeAspect="1"/>
          </p:cNvGrpSpPr>
          <p:nvPr/>
        </p:nvGrpSpPr>
        <p:grpSpPr>
          <a:xfrm>
            <a:off x="2439985" y="5245532"/>
            <a:ext cx="3860055" cy="3860055"/>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r="-39051"/>
              </a:stretch>
            </a:blipFill>
          </p:spPr>
        </p:sp>
      </p:grpSp>
      <p:sp>
        <p:nvSpPr>
          <p:cNvPr id="15" name="TextBox 15"/>
          <p:cNvSpPr txBox="1"/>
          <p:nvPr/>
        </p:nvSpPr>
        <p:spPr>
          <a:xfrm>
            <a:off x="1028700" y="769445"/>
            <a:ext cx="15211627" cy="1193800"/>
          </a:xfrm>
          <a:prstGeom prst="rect">
            <a:avLst/>
          </a:prstGeom>
        </p:spPr>
        <p:txBody>
          <a:bodyPr lIns="0" tIns="0" rIns="0" bIns="0" rtlCol="0" anchor="t">
            <a:spAutoFit/>
          </a:bodyPr>
          <a:lstStyle/>
          <a:p>
            <a:pPr>
              <a:lnSpc>
                <a:spcPts val="9799"/>
              </a:lnSpc>
            </a:pPr>
            <a:r>
              <a:rPr lang="en-US" sz="6999">
                <a:solidFill>
                  <a:srgbClr val="FFFFFF"/>
                </a:solidFill>
                <a:latin typeface="Stolzl 1"/>
              </a:rPr>
              <a:t>What are governors for?</a:t>
            </a:r>
          </a:p>
        </p:txBody>
      </p:sp>
      <p:sp>
        <p:nvSpPr>
          <p:cNvPr id="16" name="TextBox 16"/>
          <p:cNvSpPr txBox="1"/>
          <p:nvPr/>
        </p:nvSpPr>
        <p:spPr>
          <a:xfrm>
            <a:off x="1028700" y="2588057"/>
            <a:ext cx="15211627" cy="26574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Stolzl 2"/>
              </a:rPr>
              <a:t> Set our vision and ethos – the strategy for the school​</a:t>
            </a:r>
          </a:p>
          <a:p>
            <a:pPr>
              <a:lnSpc>
                <a:spcPts val="4200"/>
              </a:lnSpc>
            </a:pPr>
            <a:r>
              <a:rPr lang="en-US" sz="3000">
                <a:solidFill>
                  <a:srgbClr val="000000"/>
                </a:solidFill>
                <a:latin typeface="Stolzl 2"/>
              </a:rPr>
              <a:t>​</a:t>
            </a:r>
          </a:p>
          <a:p>
            <a:pPr marL="647700" lvl="1" indent="-323850">
              <a:lnSpc>
                <a:spcPts val="4200"/>
              </a:lnSpc>
              <a:buFont typeface="Arial"/>
              <a:buChar char="•"/>
            </a:pPr>
            <a:r>
              <a:rPr lang="en-US" sz="3000">
                <a:solidFill>
                  <a:srgbClr val="000000"/>
                </a:solidFill>
                <a:latin typeface="Stolzl 2"/>
              </a:rPr>
              <a:t> What do we want </a:t>
            </a:r>
            <a:r>
              <a:rPr lang="en-US" sz="3000">
                <a:solidFill>
                  <a:srgbClr val="FF006E"/>
                </a:solidFill>
                <a:latin typeface="Stolzl 2"/>
              </a:rPr>
              <a:t>[Name of School] </a:t>
            </a:r>
            <a:r>
              <a:rPr lang="en-US" sz="3000">
                <a:solidFill>
                  <a:srgbClr val="000000"/>
                </a:solidFill>
                <a:latin typeface="Stolzl 2"/>
              </a:rPr>
              <a:t>to be like for the pupils and staff?​</a:t>
            </a:r>
          </a:p>
          <a:p>
            <a:pPr>
              <a:lnSpc>
                <a:spcPts val="4200"/>
              </a:lnSpc>
            </a:pPr>
            <a:r>
              <a:rPr lang="en-US" sz="3000">
                <a:solidFill>
                  <a:srgbClr val="000000"/>
                </a:solidFill>
                <a:latin typeface="Stolzl 2"/>
              </a:rPr>
              <a:t>​</a:t>
            </a:r>
          </a:p>
          <a:p>
            <a:pPr marL="647700" lvl="1" indent="-323850">
              <a:lnSpc>
                <a:spcPts val="4200"/>
              </a:lnSpc>
              <a:buFont typeface="Arial"/>
              <a:buChar char="•"/>
            </a:pPr>
            <a:r>
              <a:rPr lang="en-US" sz="3000">
                <a:solidFill>
                  <a:srgbClr val="000000"/>
                </a:solidFill>
                <a:latin typeface="Stolzl 2"/>
              </a:rPr>
              <a:t> What do we want to achieve?​</a:t>
            </a:r>
          </a:p>
        </p:txBody>
      </p:sp>
      <p:sp>
        <p:nvSpPr>
          <p:cNvPr id="17" name="TextBox 17"/>
          <p:cNvSpPr txBox="1"/>
          <p:nvPr/>
        </p:nvSpPr>
        <p:spPr>
          <a:xfrm>
            <a:off x="17520765" y="9288463"/>
            <a:ext cx="391195" cy="863600"/>
          </a:xfrm>
          <a:prstGeom prst="rect">
            <a:avLst/>
          </a:prstGeom>
        </p:spPr>
        <p:txBody>
          <a:bodyPr lIns="0" tIns="0" rIns="0" bIns="0" rtlCol="0" anchor="t">
            <a:spAutoFit/>
          </a:bodyPr>
          <a:lstStyle/>
          <a:p>
            <a:pPr algn="ctr">
              <a:lnSpc>
                <a:spcPts val="7000"/>
              </a:lnSpc>
            </a:pPr>
            <a:r>
              <a:rPr lang="en-US" sz="5000">
                <a:solidFill>
                  <a:srgbClr val="FFFFFF"/>
                </a:solidFill>
                <a:latin typeface="Stolzl 1"/>
              </a:rPr>
              <a:t>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1413</Words>
  <Application>Microsoft Office PowerPoint</Application>
  <PresentationFormat>Custom</PresentationFormat>
  <Paragraphs>230</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Stolzl 1</vt:lpstr>
      <vt:lpstr>Stolzl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Governors for Schools x Big Help Out - Presentations</dc:title>
  <dc:creator>Ashley Callard</dc:creator>
  <cp:lastModifiedBy>Ashley Callard</cp:lastModifiedBy>
  <cp:revision>4</cp:revision>
  <dcterms:created xsi:type="dcterms:W3CDTF">2006-08-16T00:00:00Z</dcterms:created>
  <dcterms:modified xsi:type="dcterms:W3CDTF">2023-04-12T09:54:22Z</dcterms:modified>
  <dc:identifier>DAFeYTq0tpw</dc:identifier>
</cp:coreProperties>
</file>